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329" r:id="rId4"/>
    <p:sldId id="258" r:id="rId5"/>
    <p:sldId id="260" r:id="rId6"/>
    <p:sldId id="268" r:id="rId7"/>
    <p:sldId id="271" r:id="rId8"/>
    <p:sldId id="269" r:id="rId9"/>
    <p:sldId id="274" r:id="rId10"/>
    <p:sldId id="275" r:id="rId11"/>
    <p:sldId id="277" r:id="rId12"/>
    <p:sldId id="280" r:id="rId13"/>
    <p:sldId id="283" r:id="rId14"/>
    <p:sldId id="286" r:id="rId15"/>
    <p:sldId id="290" r:id="rId16"/>
    <p:sldId id="292" r:id="rId17"/>
    <p:sldId id="295" r:id="rId18"/>
    <p:sldId id="296" r:id="rId19"/>
    <p:sldId id="297" r:id="rId20"/>
    <p:sldId id="298" r:id="rId21"/>
    <p:sldId id="299" r:id="rId22"/>
    <p:sldId id="300" r:id="rId23"/>
    <p:sldId id="301" r:id="rId24"/>
    <p:sldId id="302" r:id="rId25"/>
    <p:sldId id="303" r:id="rId26"/>
    <p:sldId id="304" r:id="rId27"/>
    <p:sldId id="305" r:id="rId28"/>
    <p:sldId id="307"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4" r:id="rId43"/>
    <p:sldId id="325" r:id="rId44"/>
    <p:sldId id="326" r:id="rId45"/>
    <p:sldId id="327" r:id="rId46"/>
    <p:sldId id="330" r:id="rId47"/>
    <p:sldId id="331" r:id="rId48"/>
    <p:sldId id="332" r:id="rId49"/>
    <p:sldId id="333" r:id="rId50"/>
    <p:sldId id="334" r:id="rId51"/>
    <p:sldId id="335" r:id="rId52"/>
    <p:sldId id="336" r:id="rId53"/>
    <p:sldId id="337" r:id="rId54"/>
    <p:sldId id="33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rlan Jabiyev" initials="TJ" lastIdx="3" clrIdx="0">
    <p:extLst>
      <p:ext uri="{19B8F6BF-5375-455C-9EA6-DF929625EA0E}">
        <p15:presenceInfo xmlns:p15="http://schemas.microsoft.com/office/powerpoint/2012/main" userId="495d8e7a4e739d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5" autoAdjust="0"/>
    <p:restoredTop sz="93850" autoAdjust="0"/>
  </p:normalViewPr>
  <p:slideViewPr>
    <p:cSldViewPr snapToGrid="0">
      <p:cViewPr varScale="1">
        <p:scale>
          <a:sx n="42" d="100"/>
          <a:sy n="42" d="100"/>
        </p:scale>
        <p:origin x="52"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46B36-90BB-4A70-BCB6-418B18FA916A}" type="datetimeFigureOut">
              <a:rPr lang="en-US" smtClean="0"/>
              <a:t>8/21/2020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70DD2-0B53-4DF0-9998-53E6E9EBBF5C}" type="slidenum">
              <a:rPr lang="en-US" smtClean="0"/>
              <a:t>‹#›</a:t>
            </a:fld>
            <a:endParaRPr lang="en-US"/>
          </a:p>
        </p:txBody>
      </p:sp>
    </p:spTree>
    <p:extLst>
      <p:ext uri="{BB962C8B-B14F-4D97-AF65-F5344CB8AC3E}">
        <p14:creationId xmlns:p14="http://schemas.microsoft.com/office/powerpoint/2010/main" val="318929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5</a:t>
            </a:fld>
            <a:endParaRPr lang="en-US"/>
          </a:p>
        </p:txBody>
      </p:sp>
    </p:spTree>
    <p:extLst>
      <p:ext uri="{BB962C8B-B14F-4D97-AF65-F5344CB8AC3E}">
        <p14:creationId xmlns:p14="http://schemas.microsoft.com/office/powerpoint/2010/main" val="2755593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16</a:t>
            </a:fld>
            <a:endParaRPr lang="en-US"/>
          </a:p>
        </p:txBody>
      </p:sp>
    </p:spTree>
    <p:extLst>
      <p:ext uri="{BB962C8B-B14F-4D97-AF65-F5344CB8AC3E}">
        <p14:creationId xmlns:p14="http://schemas.microsoft.com/office/powerpoint/2010/main" val="3138228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17</a:t>
            </a:fld>
            <a:endParaRPr lang="en-US"/>
          </a:p>
        </p:txBody>
      </p:sp>
    </p:spTree>
    <p:extLst>
      <p:ext uri="{BB962C8B-B14F-4D97-AF65-F5344CB8AC3E}">
        <p14:creationId xmlns:p14="http://schemas.microsoft.com/office/powerpoint/2010/main" val="2545561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18</a:t>
            </a:fld>
            <a:endParaRPr lang="en-US"/>
          </a:p>
        </p:txBody>
      </p:sp>
    </p:spTree>
    <p:extLst>
      <p:ext uri="{BB962C8B-B14F-4D97-AF65-F5344CB8AC3E}">
        <p14:creationId xmlns:p14="http://schemas.microsoft.com/office/powerpoint/2010/main" val="3710453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19</a:t>
            </a:fld>
            <a:endParaRPr lang="en-US"/>
          </a:p>
        </p:txBody>
      </p:sp>
    </p:spTree>
    <p:extLst>
      <p:ext uri="{BB962C8B-B14F-4D97-AF65-F5344CB8AC3E}">
        <p14:creationId xmlns:p14="http://schemas.microsoft.com/office/powerpoint/2010/main" val="4136941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20</a:t>
            </a:fld>
            <a:endParaRPr lang="en-US"/>
          </a:p>
        </p:txBody>
      </p:sp>
    </p:spTree>
    <p:extLst>
      <p:ext uri="{BB962C8B-B14F-4D97-AF65-F5344CB8AC3E}">
        <p14:creationId xmlns:p14="http://schemas.microsoft.com/office/powerpoint/2010/main" val="4170992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21</a:t>
            </a:fld>
            <a:endParaRPr lang="en-US"/>
          </a:p>
        </p:txBody>
      </p:sp>
    </p:spTree>
    <p:extLst>
      <p:ext uri="{BB962C8B-B14F-4D97-AF65-F5344CB8AC3E}">
        <p14:creationId xmlns:p14="http://schemas.microsoft.com/office/powerpoint/2010/main" val="2546144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23</a:t>
            </a:fld>
            <a:endParaRPr lang="en-US"/>
          </a:p>
        </p:txBody>
      </p:sp>
    </p:spTree>
    <p:extLst>
      <p:ext uri="{BB962C8B-B14F-4D97-AF65-F5344CB8AC3E}">
        <p14:creationId xmlns:p14="http://schemas.microsoft.com/office/powerpoint/2010/main" val="2851268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24</a:t>
            </a:fld>
            <a:endParaRPr lang="en-US"/>
          </a:p>
        </p:txBody>
      </p:sp>
    </p:spTree>
    <p:extLst>
      <p:ext uri="{BB962C8B-B14F-4D97-AF65-F5344CB8AC3E}">
        <p14:creationId xmlns:p14="http://schemas.microsoft.com/office/powerpoint/2010/main" val="1235040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26</a:t>
            </a:fld>
            <a:endParaRPr lang="en-US"/>
          </a:p>
        </p:txBody>
      </p:sp>
    </p:spTree>
    <p:extLst>
      <p:ext uri="{BB962C8B-B14F-4D97-AF65-F5344CB8AC3E}">
        <p14:creationId xmlns:p14="http://schemas.microsoft.com/office/powerpoint/2010/main" val="3553160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27</a:t>
            </a:fld>
            <a:endParaRPr lang="en-US"/>
          </a:p>
        </p:txBody>
      </p:sp>
    </p:spTree>
    <p:extLst>
      <p:ext uri="{BB962C8B-B14F-4D97-AF65-F5344CB8AC3E}">
        <p14:creationId xmlns:p14="http://schemas.microsoft.com/office/powerpoint/2010/main" val="226648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6</a:t>
            </a:fld>
            <a:endParaRPr lang="en-US"/>
          </a:p>
        </p:txBody>
      </p:sp>
    </p:spTree>
    <p:extLst>
      <p:ext uri="{BB962C8B-B14F-4D97-AF65-F5344CB8AC3E}">
        <p14:creationId xmlns:p14="http://schemas.microsoft.com/office/powerpoint/2010/main" val="3757406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28</a:t>
            </a:fld>
            <a:endParaRPr lang="en-US"/>
          </a:p>
        </p:txBody>
      </p:sp>
    </p:spTree>
    <p:extLst>
      <p:ext uri="{BB962C8B-B14F-4D97-AF65-F5344CB8AC3E}">
        <p14:creationId xmlns:p14="http://schemas.microsoft.com/office/powerpoint/2010/main" val="628873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29</a:t>
            </a:fld>
            <a:endParaRPr lang="en-US"/>
          </a:p>
        </p:txBody>
      </p:sp>
    </p:spTree>
    <p:extLst>
      <p:ext uri="{BB962C8B-B14F-4D97-AF65-F5344CB8AC3E}">
        <p14:creationId xmlns:p14="http://schemas.microsoft.com/office/powerpoint/2010/main" val="261880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30</a:t>
            </a:fld>
            <a:endParaRPr lang="en-US"/>
          </a:p>
        </p:txBody>
      </p:sp>
    </p:spTree>
    <p:extLst>
      <p:ext uri="{BB962C8B-B14F-4D97-AF65-F5344CB8AC3E}">
        <p14:creationId xmlns:p14="http://schemas.microsoft.com/office/powerpoint/2010/main" val="2507327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31</a:t>
            </a:fld>
            <a:endParaRPr lang="en-US"/>
          </a:p>
        </p:txBody>
      </p:sp>
    </p:spTree>
    <p:extLst>
      <p:ext uri="{BB962C8B-B14F-4D97-AF65-F5344CB8AC3E}">
        <p14:creationId xmlns:p14="http://schemas.microsoft.com/office/powerpoint/2010/main" val="3275562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32</a:t>
            </a:fld>
            <a:endParaRPr lang="en-US"/>
          </a:p>
        </p:txBody>
      </p:sp>
    </p:spTree>
    <p:extLst>
      <p:ext uri="{BB962C8B-B14F-4D97-AF65-F5344CB8AC3E}">
        <p14:creationId xmlns:p14="http://schemas.microsoft.com/office/powerpoint/2010/main" val="659128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33</a:t>
            </a:fld>
            <a:endParaRPr lang="en-US"/>
          </a:p>
        </p:txBody>
      </p:sp>
    </p:spTree>
    <p:extLst>
      <p:ext uri="{BB962C8B-B14F-4D97-AF65-F5344CB8AC3E}">
        <p14:creationId xmlns:p14="http://schemas.microsoft.com/office/powerpoint/2010/main" val="542349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34</a:t>
            </a:fld>
            <a:endParaRPr lang="en-US"/>
          </a:p>
        </p:txBody>
      </p:sp>
    </p:spTree>
    <p:extLst>
      <p:ext uri="{BB962C8B-B14F-4D97-AF65-F5344CB8AC3E}">
        <p14:creationId xmlns:p14="http://schemas.microsoft.com/office/powerpoint/2010/main" val="593928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35</a:t>
            </a:fld>
            <a:endParaRPr lang="en-US"/>
          </a:p>
        </p:txBody>
      </p:sp>
    </p:spTree>
    <p:extLst>
      <p:ext uri="{BB962C8B-B14F-4D97-AF65-F5344CB8AC3E}">
        <p14:creationId xmlns:p14="http://schemas.microsoft.com/office/powerpoint/2010/main" val="988185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36</a:t>
            </a:fld>
            <a:endParaRPr lang="en-US"/>
          </a:p>
        </p:txBody>
      </p:sp>
    </p:spTree>
    <p:extLst>
      <p:ext uri="{BB962C8B-B14F-4D97-AF65-F5344CB8AC3E}">
        <p14:creationId xmlns:p14="http://schemas.microsoft.com/office/powerpoint/2010/main" val="3796971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39</a:t>
            </a:fld>
            <a:endParaRPr lang="en-US"/>
          </a:p>
        </p:txBody>
      </p:sp>
    </p:spTree>
    <p:extLst>
      <p:ext uri="{BB962C8B-B14F-4D97-AF65-F5344CB8AC3E}">
        <p14:creationId xmlns:p14="http://schemas.microsoft.com/office/powerpoint/2010/main" val="413929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8</a:t>
            </a:fld>
            <a:endParaRPr lang="en-US"/>
          </a:p>
        </p:txBody>
      </p:sp>
    </p:spTree>
    <p:extLst>
      <p:ext uri="{BB962C8B-B14F-4D97-AF65-F5344CB8AC3E}">
        <p14:creationId xmlns:p14="http://schemas.microsoft.com/office/powerpoint/2010/main" val="1753734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41</a:t>
            </a:fld>
            <a:endParaRPr lang="en-US"/>
          </a:p>
        </p:txBody>
      </p:sp>
    </p:spTree>
    <p:extLst>
      <p:ext uri="{BB962C8B-B14F-4D97-AF65-F5344CB8AC3E}">
        <p14:creationId xmlns:p14="http://schemas.microsoft.com/office/powerpoint/2010/main" val="240501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42</a:t>
            </a:fld>
            <a:endParaRPr lang="en-US"/>
          </a:p>
        </p:txBody>
      </p:sp>
    </p:spTree>
    <p:extLst>
      <p:ext uri="{BB962C8B-B14F-4D97-AF65-F5344CB8AC3E}">
        <p14:creationId xmlns:p14="http://schemas.microsoft.com/office/powerpoint/2010/main" val="2849752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43</a:t>
            </a:fld>
            <a:endParaRPr lang="en-US"/>
          </a:p>
        </p:txBody>
      </p:sp>
    </p:spTree>
    <p:extLst>
      <p:ext uri="{BB962C8B-B14F-4D97-AF65-F5344CB8AC3E}">
        <p14:creationId xmlns:p14="http://schemas.microsoft.com/office/powerpoint/2010/main" val="2358784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47</a:t>
            </a:fld>
            <a:endParaRPr lang="en-US"/>
          </a:p>
        </p:txBody>
      </p:sp>
    </p:spTree>
    <p:extLst>
      <p:ext uri="{BB962C8B-B14F-4D97-AF65-F5344CB8AC3E}">
        <p14:creationId xmlns:p14="http://schemas.microsoft.com/office/powerpoint/2010/main" val="3413525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48</a:t>
            </a:fld>
            <a:endParaRPr lang="en-US"/>
          </a:p>
        </p:txBody>
      </p:sp>
    </p:spTree>
    <p:extLst>
      <p:ext uri="{BB962C8B-B14F-4D97-AF65-F5344CB8AC3E}">
        <p14:creationId xmlns:p14="http://schemas.microsoft.com/office/powerpoint/2010/main" val="3967295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49</a:t>
            </a:fld>
            <a:endParaRPr lang="en-US"/>
          </a:p>
        </p:txBody>
      </p:sp>
    </p:spTree>
    <p:extLst>
      <p:ext uri="{BB962C8B-B14F-4D97-AF65-F5344CB8AC3E}">
        <p14:creationId xmlns:p14="http://schemas.microsoft.com/office/powerpoint/2010/main" val="1476184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50</a:t>
            </a:fld>
            <a:endParaRPr lang="en-US"/>
          </a:p>
        </p:txBody>
      </p:sp>
    </p:spTree>
    <p:extLst>
      <p:ext uri="{BB962C8B-B14F-4D97-AF65-F5344CB8AC3E}">
        <p14:creationId xmlns:p14="http://schemas.microsoft.com/office/powerpoint/2010/main" val="1921269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52</a:t>
            </a:fld>
            <a:endParaRPr lang="en-US"/>
          </a:p>
        </p:txBody>
      </p:sp>
    </p:spTree>
    <p:extLst>
      <p:ext uri="{BB962C8B-B14F-4D97-AF65-F5344CB8AC3E}">
        <p14:creationId xmlns:p14="http://schemas.microsoft.com/office/powerpoint/2010/main" val="3109223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53</a:t>
            </a:fld>
            <a:endParaRPr lang="en-US"/>
          </a:p>
        </p:txBody>
      </p:sp>
    </p:spTree>
    <p:extLst>
      <p:ext uri="{BB962C8B-B14F-4D97-AF65-F5344CB8AC3E}">
        <p14:creationId xmlns:p14="http://schemas.microsoft.com/office/powerpoint/2010/main" val="2540714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54</a:t>
            </a:fld>
            <a:endParaRPr lang="en-US"/>
          </a:p>
        </p:txBody>
      </p:sp>
    </p:spTree>
    <p:extLst>
      <p:ext uri="{BB962C8B-B14F-4D97-AF65-F5344CB8AC3E}">
        <p14:creationId xmlns:p14="http://schemas.microsoft.com/office/powerpoint/2010/main" val="3256631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10</a:t>
            </a:fld>
            <a:endParaRPr lang="en-US"/>
          </a:p>
        </p:txBody>
      </p:sp>
    </p:spTree>
    <p:extLst>
      <p:ext uri="{BB962C8B-B14F-4D97-AF65-F5344CB8AC3E}">
        <p14:creationId xmlns:p14="http://schemas.microsoft.com/office/powerpoint/2010/main" val="3645442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11</a:t>
            </a:fld>
            <a:endParaRPr lang="en-US"/>
          </a:p>
        </p:txBody>
      </p:sp>
    </p:spTree>
    <p:extLst>
      <p:ext uri="{BB962C8B-B14F-4D97-AF65-F5344CB8AC3E}">
        <p14:creationId xmlns:p14="http://schemas.microsoft.com/office/powerpoint/2010/main" val="341541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12</a:t>
            </a:fld>
            <a:endParaRPr lang="en-US"/>
          </a:p>
        </p:txBody>
      </p:sp>
    </p:spTree>
    <p:extLst>
      <p:ext uri="{BB962C8B-B14F-4D97-AF65-F5344CB8AC3E}">
        <p14:creationId xmlns:p14="http://schemas.microsoft.com/office/powerpoint/2010/main" val="3706345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13</a:t>
            </a:fld>
            <a:endParaRPr lang="en-US"/>
          </a:p>
        </p:txBody>
      </p:sp>
    </p:spTree>
    <p:extLst>
      <p:ext uri="{BB962C8B-B14F-4D97-AF65-F5344CB8AC3E}">
        <p14:creationId xmlns:p14="http://schemas.microsoft.com/office/powerpoint/2010/main" val="2402384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14</a:t>
            </a:fld>
            <a:endParaRPr lang="en-US"/>
          </a:p>
        </p:txBody>
      </p:sp>
    </p:spTree>
    <p:extLst>
      <p:ext uri="{BB962C8B-B14F-4D97-AF65-F5344CB8AC3E}">
        <p14:creationId xmlns:p14="http://schemas.microsoft.com/office/powerpoint/2010/main" val="1047497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70DD2-0B53-4DF0-9998-53E6E9EBBF5C}" type="slidenum">
              <a:rPr lang="en-US" smtClean="0"/>
              <a:t>15</a:t>
            </a:fld>
            <a:endParaRPr lang="en-US"/>
          </a:p>
        </p:txBody>
      </p:sp>
    </p:spTree>
    <p:extLst>
      <p:ext uri="{BB962C8B-B14F-4D97-AF65-F5344CB8AC3E}">
        <p14:creationId xmlns:p14="http://schemas.microsoft.com/office/powerpoint/2010/main" val="1014918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F82A-A8B9-4D11-B812-C7DAA22614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B5CA3C-E160-4FAF-A75D-42C6DAB9B6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CF1756-636C-48A7-9D80-B67FB7EEBACA}"/>
              </a:ext>
            </a:extLst>
          </p:cNvPr>
          <p:cNvSpPr>
            <a:spLocks noGrp="1"/>
          </p:cNvSpPr>
          <p:nvPr>
            <p:ph type="dt" sz="half" idx="10"/>
          </p:nvPr>
        </p:nvSpPr>
        <p:spPr/>
        <p:txBody>
          <a:bodyPr/>
          <a:lstStyle/>
          <a:p>
            <a:fld id="{E5B5C1E3-5F34-47F8-A92A-BBE70F544E22}" type="datetimeFigureOut">
              <a:rPr lang="en-US" smtClean="0"/>
              <a:t>8/21/2020</a:t>
            </a:fld>
            <a:endParaRPr lang="en-US"/>
          </a:p>
        </p:txBody>
      </p:sp>
      <p:sp>
        <p:nvSpPr>
          <p:cNvPr id="5" name="Footer Placeholder 4">
            <a:extLst>
              <a:ext uri="{FF2B5EF4-FFF2-40B4-BE49-F238E27FC236}">
                <a16:creationId xmlns:a16="http://schemas.microsoft.com/office/drawing/2014/main" id="{DD58C7E0-E54C-40BF-BB31-02C6B23F14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8B12A-AF28-4848-B151-2FA5493019F9}"/>
              </a:ext>
            </a:extLst>
          </p:cNvPr>
          <p:cNvSpPr>
            <a:spLocks noGrp="1"/>
          </p:cNvSpPr>
          <p:nvPr>
            <p:ph type="sldNum" sz="quarter" idx="12"/>
          </p:nvPr>
        </p:nvSpPr>
        <p:spPr/>
        <p:txBody>
          <a:bodyPr/>
          <a:lstStyle/>
          <a:p>
            <a:fld id="{5EA10502-4DB5-48F9-AD35-291792AF7B41}" type="slidenum">
              <a:rPr lang="en-US" smtClean="0"/>
              <a:t>‹#›</a:t>
            </a:fld>
            <a:endParaRPr lang="en-US"/>
          </a:p>
        </p:txBody>
      </p:sp>
    </p:spTree>
    <p:extLst>
      <p:ext uri="{BB962C8B-B14F-4D97-AF65-F5344CB8AC3E}">
        <p14:creationId xmlns:p14="http://schemas.microsoft.com/office/powerpoint/2010/main" val="1976609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EAC8B-2327-4882-A825-CA38D0C5A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7FBA58-C51D-4FB5-86FA-3DC424701A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1A552E-F5A7-443B-BCC2-A4213C25DBA0}"/>
              </a:ext>
            </a:extLst>
          </p:cNvPr>
          <p:cNvSpPr>
            <a:spLocks noGrp="1"/>
          </p:cNvSpPr>
          <p:nvPr>
            <p:ph type="dt" sz="half" idx="10"/>
          </p:nvPr>
        </p:nvSpPr>
        <p:spPr/>
        <p:txBody>
          <a:bodyPr/>
          <a:lstStyle/>
          <a:p>
            <a:fld id="{E5B5C1E3-5F34-47F8-A92A-BBE70F544E22}" type="datetimeFigureOut">
              <a:rPr lang="en-US" smtClean="0"/>
              <a:t>8/21/2020</a:t>
            </a:fld>
            <a:endParaRPr lang="en-US"/>
          </a:p>
        </p:txBody>
      </p:sp>
      <p:sp>
        <p:nvSpPr>
          <p:cNvPr id="5" name="Footer Placeholder 4">
            <a:extLst>
              <a:ext uri="{FF2B5EF4-FFF2-40B4-BE49-F238E27FC236}">
                <a16:creationId xmlns:a16="http://schemas.microsoft.com/office/drawing/2014/main" id="{2C6F1EB9-2440-4157-9212-15F903E38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F2E1A-11BA-4C7D-84D6-639A2EA5CD9A}"/>
              </a:ext>
            </a:extLst>
          </p:cNvPr>
          <p:cNvSpPr>
            <a:spLocks noGrp="1"/>
          </p:cNvSpPr>
          <p:nvPr>
            <p:ph type="sldNum" sz="quarter" idx="12"/>
          </p:nvPr>
        </p:nvSpPr>
        <p:spPr/>
        <p:txBody>
          <a:bodyPr/>
          <a:lstStyle/>
          <a:p>
            <a:fld id="{5EA10502-4DB5-48F9-AD35-291792AF7B41}" type="slidenum">
              <a:rPr lang="en-US" smtClean="0"/>
              <a:t>‹#›</a:t>
            </a:fld>
            <a:endParaRPr lang="en-US"/>
          </a:p>
        </p:txBody>
      </p:sp>
    </p:spTree>
    <p:extLst>
      <p:ext uri="{BB962C8B-B14F-4D97-AF65-F5344CB8AC3E}">
        <p14:creationId xmlns:p14="http://schemas.microsoft.com/office/powerpoint/2010/main" val="551731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61952F-0FA7-4F32-9FFE-EE4320AA46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6BA777-B112-41C9-BE98-DEF97F1E74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7A7E0-9149-43EF-A341-96EBD833779A}"/>
              </a:ext>
            </a:extLst>
          </p:cNvPr>
          <p:cNvSpPr>
            <a:spLocks noGrp="1"/>
          </p:cNvSpPr>
          <p:nvPr>
            <p:ph type="dt" sz="half" idx="10"/>
          </p:nvPr>
        </p:nvSpPr>
        <p:spPr/>
        <p:txBody>
          <a:bodyPr/>
          <a:lstStyle/>
          <a:p>
            <a:fld id="{E5B5C1E3-5F34-47F8-A92A-BBE70F544E22}" type="datetimeFigureOut">
              <a:rPr lang="en-US" smtClean="0"/>
              <a:t>8/21/2020</a:t>
            </a:fld>
            <a:endParaRPr lang="en-US"/>
          </a:p>
        </p:txBody>
      </p:sp>
      <p:sp>
        <p:nvSpPr>
          <p:cNvPr id="5" name="Footer Placeholder 4">
            <a:extLst>
              <a:ext uri="{FF2B5EF4-FFF2-40B4-BE49-F238E27FC236}">
                <a16:creationId xmlns:a16="http://schemas.microsoft.com/office/drawing/2014/main" id="{CEA2F963-4C11-4798-8DB9-0DCF97492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CE585C-C80B-40A8-ADF5-016A88608212}"/>
              </a:ext>
            </a:extLst>
          </p:cNvPr>
          <p:cNvSpPr>
            <a:spLocks noGrp="1"/>
          </p:cNvSpPr>
          <p:nvPr>
            <p:ph type="sldNum" sz="quarter" idx="12"/>
          </p:nvPr>
        </p:nvSpPr>
        <p:spPr/>
        <p:txBody>
          <a:bodyPr/>
          <a:lstStyle/>
          <a:p>
            <a:fld id="{5EA10502-4DB5-48F9-AD35-291792AF7B41}" type="slidenum">
              <a:rPr lang="en-US" smtClean="0"/>
              <a:t>‹#›</a:t>
            </a:fld>
            <a:endParaRPr lang="en-US"/>
          </a:p>
        </p:txBody>
      </p:sp>
    </p:spTree>
    <p:extLst>
      <p:ext uri="{BB962C8B-B14F-4D97-AF65-F5344CB8AC3E}">
        <p14:creationId xmlns:p14="http://schemas.microsoft.com/office/powerpoint/2010/main" val="1180890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9FA4-30C0-404A-9D25-F79BCEE04B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D65051-5D39-46BB-8855-5E8328046D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097E8-2195-4BC2-B75F-2F78D5AD4FE6}"/>
              </a:ext>
            </a:extLst>
          </p:cNvPr>
          <p:cNvSpPr>
            <a:spLocks noGrp="1"/>
          </p:cNvSpPr>
          <p:nvPr>
            <p:ph type="dt" sz="half" idx="10"/>
          </p:nvPr>
        </p:nvSpPr>
        <p:spPr/>
        <p:txBody>
          <a:bodyPr/>
          <a:lstStyle/>
          <a:p>
            <a:fld id="{E5B5C1E3-5F34-47F8-A92A-BBE70F544E22}" type="datetimeFigureOut">
              <a:rPr lang="en-US" smtClean="0"/>
              <a:t>8/21/2020</a:t>
            </a:fld>
            <a:endParaRPr lang="en-US"/>
          </a:p>
        </p:txBody>
      </p:sp>
      <p:sp>
        <p:nvSpPr>
          <p:cNvPr id="5" name="Footer Placeholder 4">
            <a:extLst>
              <a:ext uri="{FF2B5EF4-FFF2-40B4-BE49-F238E27FC236}">
                <a16:creationId xmlns:a16="http://schemas.microsoft.com/office/drawing/2014/main" id="{96571AAB-F75C-40C1-90AE-495B4B037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97B475-E727-4E4E-8375-53063BE84538}"/>
              </a:ext>
            </a:extLst>
          </p:cNvPr>
          <p:cNvSpPr>
            <a:spLocks noGrp="1"/>
          </p:cNvSpPr>
          <p:nvPr>
            <p:ph type="sldNum" sz="quarter" idx="12"/>
          </p:nvPr>
        </p:nvSpPr>
        <p:spPr/>
        <p:txBody>
          <a:bodyPr/>
          <a:lstStyle/>
          <a:p>
            <a:fld id="{5EA10502-4DB5-48F9-AD35-291792AF7B41}" type="slidenum">
              <a:rPr lang="en-US" smtClean="0"/>
              <a:t>‹#›</a:t>
            </a:fld>
            <a:endParaRPr lang="en-US"/>
          </a:p>
        </p:txBody>
      </p:sp>
    </p:spTree>
    <p:extLst>
      <p:ext uri="{BB962C8B-B14F-4D97-AF65-F5344CB8AC3E}">
        <p14:creationId xmlns:p14="http://schemas.microsoft.com/office/powerpoint/2010/main" val="3823956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79EC5-C07A-4154-8291-76644A1A87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5C49BD-8C06-4CDA-BBBC-EB6B52EA92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5CB2F3-4461-4E32-B0E9-540001C11176}"/>
              </a:ext>
            </a:extLst>
          </p:cNvPr>
          <p:cNvSpPr>
            <a:spLocks noGrp="1"/>
          </p:cNvSpPr>
          <p:nvPr>
            <p:ph type="dt" sz="half" idx="10"/>
          </p:nvPr>
        </p:nvSpPr>
        <p:spPr/>
        <p:txBody>
          <a:bodyPr/>
          <a:lstStyle/>
          <a:p>
            <a:fld id="{E5B5C1E3-5F34-47F8-A92A-BBE70F544E22}" type="datetimeFigureOut">
              <a:rPr lang="en-US" smtClean="0"/>
              <a:t>8/21/2020</a:t>
            </a:fld>
            <a:endParaRPr lang="en-US"/>
          </a:p>
        </p:txBody>
      </p:sp>
      <p:sp>
        <p:nvSpPr>
          <p:cNvPr id="5" name="Footer Placeholder 4">
            <a:extLst>
              <a:ext uri="{FF2B5EF4-FFF2-40B4-BE49-F238E27FC236}">
                <a16:creationId xmlns:a16="http://schemas.microsoft.com/office/drawing/2014/main" id="{4B08B525-70BC-4D32-9123-2119F6ECD5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44FE1-642D-4222-9412-CB949A7DC749}"/>
              </a:ext>
            </a:extLst>
          </p:cNvPr>
          <p:cNvSpPr>
            <a:spLocks noGrp="1"/>
          </p:cNvSpPr>
          <p:nvPr>
            <p:ph type="sldNum" sz="quarter" idx="12"/>
          </p:nvPr>
        </p:nvSpPr>
        <p:spPr/>
        <p:txBody>
          <a:bodyPr/>
          <a:lstStyle/>
          <a:p>
            <a:fld id="{5EA10502-4DB5-48F9-AD35-291792AF7B41}" type="slidenum">
              <a:rPr lang="en-US" smtClean="0"/>
              <a:t>‹#›</a:t>
            </a:fld>
            <a:endParaRPr lang="en-US"/>
          </a:p>
        </p:txBody>
      </p:sp>
    </p:spTree>
    <p:extLst>
      <p:ext uri="{BB962C8B-B14F-4D97-AF65-F5344CB8AC3E}">
        <p14:creationId xmlns:p14="http://schemas.microsoft.com/office/powerpoint/2010/main" val="93398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A9B83-0750-4A31-913F-AC9E91D56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89EE09-C576-4601-9EFF-7F7DE1CD06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3C1C60-FC74-4F4A-ACA0-98F95A3FC1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1991ED-7414-4C7D-B273-BEBBBBACD721}"/>
              </a:ext>
            </a:extLst>
          </p:cNvPr>
          <p:cNvSpPr>
            <a:spLocks noGrp="1"/>
          </p:cNvSpPr>
          <p:nvPr>
            <p:ph type="dt" sz="half" idx="10"/>
          </p:nvPr>
        </p:nvSpPr>
        <p:spPr/>
        <p:txBody>
          <a:bodyPr/>
          <a:lstStyle/>
          <a:p>
            <a:fld id="{E5B5C1E3-5F34-47F8-A92A-BBE70F544E22}" type="datetimeFigureOut">
              <a:rPr lang="en-US" smtClean="0"/>
              <a:t>8/21/2020</a:t>
            </a:fld>
            <a:endParaRPr lang="en-US"/>
          </a:p>
        </p:txBody>
      </p:sp>
      <p:sp>
        <p:nvSpPr>
          <p:cNvPr id="6" name="Footer Placeholder 5">
            <a:extLst>
              <a:ext uri="{FF2B5EF4-FFF2-40B4-BE49-F238E27FC236}">
                <a16:creationId xmlns:a16="http://schemas.microsoft.com/office/drawing/2014/main" id="{59616955-285A-495C-87B5-8446F907F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EE6E4-A4C2-4ADD-BEFA-0AF0C76BF1BF}"/>
              </a:ext>
            </a:extLst>
          </p:cNvPr>
          <p:cNvSpPr>
            <a:spLocks noGrp="1"/>
          </p:cNvSpPr>
          <p:nvPr>
            <p:ph type="sldNum" sz="quarter" idx="12"/>
          </p:nvPr>
        </p:nvSpPr>
        <p:spPr/>
        <p:txBody>
          <a:bodyPr/>
          <a:lstStyle/>
          <a:p>
            <a:fld id="{5EA10502-4DB5-48F9-AD35-291792AF7B41}" type="slidenum">
              <a:rPr lang="en-US" smtClean="0"/>
              <a:t>‹#›</a:t>
            </a:fld>
            <a:endParaRPr lang="en-US"/>
          </a:p>
        </p:txBody>
      </p:sp>
    </p:spTree>
    <p:extLst>
      <p:ext uri="{BB962C8B-B14F-4D97-AF65-F5344CB8AC3E}">
        <p14:creationId xmlns:p14="http://schemas.microsoft.com/office/powerpoint/2010/main" val="242874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48C2-2A6E-4926-AF06-DE0E018B0A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502ECE-4507-4F93-81EA-D423FF0F9F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FCF6C6-12EF-4024-B4C2-5019C42CDC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75B485-35B2-4325-B671-1FA3256577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5B0BDC-CC97-48F6-8815-1FE567D4EE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99DE2A-3FE5-48CA-8864-999704309C5A}"/>
              </a:ext>
            </a:extLst>
          </p:cNvPr>
          <p:cNvSpPr>
            <a:spLocks noGrp="1"/>
          </p:cNvSpPr>
          <p:nvPr>
            <p:ph type="dt" sz="half" idx="10"/>
          </p:nvPr>
        </p:nvSpPr>
        <p:spPr/>
        <p:txBody>
          <a:bodyPr/>
          <a:lstStyle/>
          <a:p>
            <a:fld id="{E5B5C1E3-5F34-47F8-A92A-BBE70F544E22}" type="datetimeFigureOut">
              <a:rPr lang="en-US" smtClean="0"/>
              <a:t>8/21/2020</a:t>
            </a:fld>
            <a:endParaRPr lang="en-US"/>
          </a:p>
        </p:txBody>
      </p:sp>
      <p:sp>
        <p:nvSpPr>
          <p:cNvPr id="8" name="Footer Placeholder 7">
            <a:extLst>
              <a:ext uri="{FF2B5EF4-FFF2-40B4-BE49-F238E27FC236}">
                <a16:creationId xmlns:a16="http://schemas.microsoft.com/office/drawing/2014/main" id="{66C3A40C-0A4D-4103-B5A1-1E410D9E76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4E7CDA-E8BE-4CE8-A75D-9FC1033451EE}"/>
              </a:ext>
            </a:extLst>
          </p:cNvPr>
          <p:cNvSpPr>
            <a:spLocks noGrp="1"/>
          </p:cNvSpPr>
          <p:nvPr>
            <p:ph type="sldNum" sz="quarter" idx="12"/>
          </p:nvPr>
        </p:nvSpPr>
        <p:spPr/>
        <p:txBody>
          <a:bodyPr/>
          <a:lstStyle/>
          <a:p>
            <a:fld id="{5EA10502-4DB5-48F9-AD35-291792AF7B41}" type="slidenum">
              <a:rPr lang="en-US" smtClean="0"/>
              <a:t>‹#›</a:t>
            </a:fld>
            <a:endParaRPr lang="en-US"/>
          </a:p>
        </p:txBody>
      </p:sp>
    </p:spTree>
    <p:extLst>
      <p:ext uri="{BB962C8B-B14F-4D97-AF65-F5344CB8AC3E}">
        <p14:creationId xmlns:p14="http://schemas.microsoft.com/office/powerpoint/2010/main" val="3546083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5A854-CB2D-4924-8FE8-B81D426AEB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71E5F8-242D-4C2F-B859-C446D22266DD}"/>
              </a:ext>
            </a:extLst>
          </p:cNvPr>
          <p:cNvSpPr>
            <a:spLocks noGrp="1"/>
          </p:cNvSpPr>
          <p:nvPr>
            <p:ph type="dt" sz="half" idx="10"/>
          </p:nvPr>
        </p:nvSpPr>
        <p:spPr/>
        <p:txBody>
          <a:bodyPr/>
          <a:lstStyle/>
          <a:p>
            <a:fld id="{E5B5C1E3-5F34-47F8-A92A-BBE70F544E22}" type="datetimeFigureOut">
              <a:rPr lang="en-US" smtClean="0"/>
              <a:t>8/21/2020</a:t>
            </a:fld>
            <a:endParaRPr lang="en-US"/>
          </a:p>
        </p:txBody>
      </p:sp>
      <p:sp>
        <p:nvSpPr>
          <p:cNvPr id="4" name="Footer Placeholder 3">
            <a:extLst>
              <a:ext uri="{FF2B5EF4-FFF2-40B4-BE49-F238E27FC236}">
                <a16:creationId xmlns:a16="http://schemas.microsoft.com/office/drawing/2014/main" id="{2B73FDEF-0DDE-4680-8EE4-37A10BBBCE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C0443-8DC1-41CC-A165-D5D691519257}"/>
              </a:ext>
            </a:extLst>
          </p:cNvPr>
          <p:cNvSpPr>
            <a:spLocks noGrp="1"/>
          </p:cNvSpPr>
          <p:nvPr>
            <p:ph type="sldNum" sz="quarter" idx="12"/>
          </p:nvPr>
        </p:nvSpPr>
        <p:spPr/>
        <p:txBody>
          <a:bodyPr/>
          <a:lstStyle/>
          <a:p>
            <a:fld id="{5EA10502-4DB5-48F9-AD35-291792AF7B41}" type="slidenum">
              <a:rPr lang="en-US" smtClean="0"/>
              <a:t>‹#›</a:t>
            </a:fld>
            <a:endParaRPr lang="en-US"/>
          </a:p>
        </p:txBody>
      </p:sp>
    </p:spTree>
    <p:extLst>
      <p:ext uri="{BB962C8B-B14F-4D97-AF65-F5344CB8AC3E}">
        <p14:creationId xmlns:p14="http://schemas.microsoft.com/office/powerpoint/2010/main" val="1612415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3C1EF4-B43F-4023-80A8-CB43EFAC07A7}"/>
              </a:ext>
            </a:extLst>
          </p:cNvPr>
          <p:cNvSpPr>
            <a:spLocks noGrp="1"/>
          </p:cNvSpPr>
          <p:nvPr>
            <p:ph type="dt" sz="half" idx="10"/>
          </p:nvPr>
        </p:nvSpPr>
        <p:spPr/>
        <p:txBody>
          <a:bodyPr/>
          <a:lstStyle/>
          <a:p>
            <a:fld id="{E5B5C1E3-5F34-47F8-A92A-BBE70F544E22}" type="datetimeFigureOut">
              <a:rPr lang="en-US" smtClean="0"/>
              <a:t>8/21/2020</a:t>
            </a:fld>
            <a:endParaRPr lang="en-US"/>
          </a:p>
        </p:txBody>
      </p:sp>
      <p:sp>
        <p:nvSpPr>
          <p:cNvPr id="3" name="Footer Placeholder 2">
            <a:extLst>
              <a:ext uri="{FF2B5EF4-FFF2-40B4-BE49-F238E27FC236}">
                <a16:creationId xmlns:a16="http://schemas.microsoft.com/office/drawing/2014/main" id="{928F9061-20D0-4C2C-BEB3-04427800FB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1B5E26-824E-401E-9DAC-28BD34ED5B8F}"/>
              </a:ext>
            </a:extLst>
          </p:cNvPr>
          <p:cNvSpPr>
            <a:spLocks noGrp="1"/>
          </p:cNvSpPr>
          <p:nvPr>
            <p:ph type="sldNum" sz="quarter" idx="12"/>
          </p:nvPr>
        </p:nvSpPr>
        <p:spPr/>
        <p:txBody>
          <a:bodyPr/>
          <a:lstStyle/>
          <a:p>
            <a:fld id="{5EA10502-4DB5-48F9-AD35-291792AF7B41}" type="slidenum">
              <a:rPr lang="en-US" smtClean="0"/>
              <a:t>‹#›</a:t>
            </a:fld>
            <a:endParaRPr lang="en-US"/>
          </a:p>
        </p:txBody>
      </p:sp>
    </p:spTree>
    <p:extLst>
      <p:ext uri="{BB962C8B-B14F-4D97-AF65-F5344CB8AC3E}">
        <p14:creationId xmlns:p14="http://schemas.microsoft.com/office/powerpoint/2010/main" val="255561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F15D-0B87-4774-B8E0-4B9BE0D21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F9D653-8386-4AAB-B0CA-71E90C53AB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A13CD6-8453-48DB-98FD-F541CE4E6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5B8959-0BB0-48D5-8D10-9C807801E21C}"/>
              </a:ext>
            </a:extLst>
          </p:cNvPr>
          <p:cNvSpPr>
            <a:spLocks noGrp="1"/>
          </p:cNvSpPr>
          <p:nvPr>
            <p:ph type="dt" sz="half" idx="10"/>
          </p:nvPr>
        </p:nvSpPr>
        <p:spPr/>
        <p:txBody>
          <a:bodyPr/>
          <a:lstStyle/>
          <a:p>
            <a:fld id="{E5B5C1E3-5F34-47F8-A92A-BBE70F544E22}" type="datetimeFigureOut">
              <a:rPr lang="en-US" smtClean="0"/>
              <a:t>8/21/2020</a:t>
            </a:fld>
            <a:endParaRPr lang="en-US"/>
          </a:p>
        </p:txBody>
      </p:sp>
      <p:sp>
        <p:nvSpPr>
          <p:cNvPr id="6" name="Footer Placeholder 5">
            <a:extLst>
              <a:ext uri="{FF2B5EF4-FFF2-40B4-BE49-F238E27FC236}">
                <a16:creationId xmlns:a16="http://schemas.microsoft.com/office/drawing/2014/main" id="{1E81BC72-1740-4DFE-9D6B-0A3E81869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2B838D-A523-447C-8B3F-B3CD611475C4}"/>
              </a:ext>
            </a:extLst>
          </p:cNvPr>
          <p:cNvSpPr>
            <a:spLocks noGrp="1"/>
          </p:cNvSpPr>
          <p:nvPr>
            <p:ph type="sldNum" sz="quarter" idx="12"/>
          </p:nvPr>
        </p:nvSpPr>
        <p:spPr/>
        <p:txBody>
          <a:bodyPr/>
          <a:lstStyle/>
          <a:p>
            <a:fld id="{5EA10502-4DB5-48F9-AD35-291792AF7B41}" type="slidenum">
              <a:rPr lang="en-US" smtClean="0"/>
              <a:t>‹#›</a:t>
            </a:fld>
            <a:endParaRPr lang="en-US"/>
          </a:p>
        </p:txBody>
      </p:sp>
    </p:spTree>
    <p:extLst>
      <p:ext uri="{BB962C8B-B14F-4D97-AF65-F5344CB8AC3E}">
        <p14:creationId xmlns:p14="http://schemas.microsoft.com/office/powerpoint/2010/main" val="3811627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A8D3-2BD8-4FB4-9EAE-41F9758B8A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089513-CD68-4368-85DC-9A03E5E13E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1B7A1-3CDD-4BE3-9B39-E9663BD6A7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074BD0-1D91-46F8-A5C1-ED31ACF86CD7}"/>
              </a:ext>
            </a:extLst>
          </p:cNvPr>
          <p:cNvSpPr>
            <a:spLocks noGrp="1"/>
          </p:cNvSpPr>
          <p:nvPr>
            <p:ph type="dt" sz="half" idx="10"/>
          </p:nvPr>
        </p:nvSpPr>
        <p:spPr/>
        <p:txBody>
          <a:bodyPr/>
          <a:lstStyle/>
          <a:p>
            <a:fld id="{E5B5C1E3-5F34-47F8-A92A-BBE70F544E22}" type="datetimeFigureOut">
              <a:rPr lang="en-US" smtClean="0"/>
              <a:t>8/21/2020</a:t>
            </a:fld>
            <a:endParaRPr lang="en-US"/>
          </a:p>
        </p:txBody>
      </p:sp>
      <p:sp>
        <p:nvSpPr>
          <p:cNvPr id="6" name="Footer Placeholder 5">
            <a:extLst>
              <a:ext uri="{FF2B5EF4-FFF2-40B4-BE49-F238E27FC236}">
                <a16:creationId xmlns:a16="http://schemas.microsoft.com/office/drawing/2014/main" id="{36519920-34C1-41ED-A9D2-CC66C85E6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8A5A1-DB52-4692-9330-12B176D9ADBE}"/>
              </a:ext>
            </a:extLst>
          </p:cNvPr>
          <p:cNvSpPr>
            <a:spLocks noGrp="1"/>
          </p:cNvSpPr>
          <p:nvPr>
            <p:ph type="sldNum" sz="quarter" idx="12"/>
          </p:nvPr>
        </p:nvSpPr>
        <p:spPr/>
        <p:txBody>
          <a:bodyPr/>
          <a:lstStyle/>
          <a:p>
            <a:fld id="{5EA10502-4DB5-48F9-AD35-291792AF7B41}" type="slidenum">
              <a:rPr lang="en-US" smtClean="0"/>
              <a:t>‹#›</a:t>
            </a:fld>
            <a:endParaRPr lang="en-US"/>
          </a:p>
        </p:txBody>
      </p:sp>
    </p:spTree>
    <p:extLst>
      <p:ext uri="{BB962C8B-B14F-4D97-AF65-F5344CB8AC3E}">
        <p14:creationId xmlns:p14="http://schemas.microsoft.com/office/powerpoint/2010/main" val="1993862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428D5A-E471-4A91-8E87-66F6891CA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F96029-AF3C-4FAE-94FC-2C4881C097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B6292-8C17-4E25-A06F-B5E27C9FD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B5C1E3-5F34-47F8-A92A-BBE70F544E22}" type="datetimeFigureOut">
              <a:rPr lang="en-US" smtClean="0"/>
              <a:t>8/21/2020</a:t>
            </a:fld>
            <a:endParaRPr lang="en-US"/>
          </a:p>
        </p:txBody>
      </p:sp>
      <p:sp>
        <p:nvSpPr>
          <p:cNvPr id="5" name="Footer Placeholder 4">
            <a:extLst>
              <a:ext uri="{FF2B5EF4-FFF2-40B4-BE49-F238E27FC236}">
                <a16:creationId xmlns:a16="http://schemas.microsoft.com/office/drawing/2014/main" id="{6614A447-43DE-4827-A6F9-76FC662BA2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75277F-DBB3-4B04-9170-DA6FCB2A64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10502-4DB5-48F9-AD35-291792AF7B41}" type="slidenum">
              <a:rPr lang="en-US" smtClean="0"/>
              <a:t>‹#›</a:t>
            </a:fld>
            <a:endParaRPr lang="en-US"/>
          </a:p>
        </p:txBody>
      </p:sp>
    </p:spTree>
    <p:extLst>
      <p:ext uri="{BB962C8B-B14F-4D97-AF65-F5344CB8AC3E}">
        <p14:creationId xmlns:p14="http://schemas.microsoft.com/office/powerpoint/2010/main" val="3878923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shiny.rstudio.com/articles/sliders.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bootstrapdocs.com/v3.3.6/docs/css/#buttons"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hyperlink" Target="https://dreamrs.github.io/fres" TargetMode="External"/><Relationship Id="rId3" Type="http://schemas.openxmlformats.org/officeDocument/2006/relationships/image" Target="../media/image19.png"/><Relationship Id="rId7" Type="http://schemas.openxmlformats.org/officeDocument/2006/relationships/hyperlink" Target="https://dreamrs.github.io/fresh/"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shiny.rstudio.com/gallery/shiny-theme-selector.html" TargetMode="External"/><Relationship Id="rId5" Type="http://schemas.openxmlformats.org/officeDocument/2006/relationships/image" Target="../media/image23.png"/><Relationship Id="rId4" Type="http://schemas.openxmlformats.org/officeDocument/2006/relationships/hyperlink" Target="https://rstudio.github.io/shinythem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allery.shinyapps.io/095-plot-interaction-advanced/"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7EBE-4EAB-45B4-A128-D5CF39CBD0AA}"/>
              </a:ext>
            </a:extLst>
          </p:cNvPr>
          <p:cNvSpPr>
            <a:spLocks noGrp="1"/>
          </p:cNvSpPr>
          <p:nvPr>
            <p:ph type="ctrTitle"/>
          </p:nvPr>
        </p:nvSpPr>
        <p:spPr/>
        <p:txBody>
          <a:bodyPr/>
          <a:lstStyle/>
          <a:p>
            <a:r>
              <a:rPr lang="en-US" dirty="0">
                <a:latin typeface="Arial Black" panose="020B0A04020102020204" pitchFamily="34" charset="0"/>
              </a:rPr>
              <a:t>Shiny-1</a:t>
            </a:r>
          </a:p>
        </p:txBody>
      </p:sp>
      <p:sp>
        <p:nvSpPr>
          <p:cNvPr id="3" name="Subtitle 2">
            <a:extLst>
              <a:ext uri="{FF2B5EF4-FFF2-40B4-BE49-F238E27FC236}">
                <a16:creationId xmlns:a16="http://schemas.microsoft.com/office/drawing/2014/main" id="{E023882F-0849-4C4D-94E8-6B8FD605A5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10189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az-Latn-AZ" sz="2000" b="1" dirty="0">
                <a:latin typeface="Lucida Console" panose="020B0609040504020204" pitchFamily="49" charset="0"/>
              </a:rPr>
              <a:t>2.1)</a:t>
            </a:r>
            <a:r>
              <a:rPr lang="en-US" sz="2000" b="1" dirty="0">
                <a:latin typeface="Lucida Console" panose="020B0609040504020204" pitchFamily="49" charset="0"/>
              </a:rPr>
              <a:t>Inputs (1.Free text)</a:t>
            </a:r>
          </a:p>
        </p:txBody>
      </p:sp>
      <p:pic>
        <p:nvPicPr>
          <p:cNvPr id="9" name="Picture 8">
            <a:extLst>
              <a:ext uri="{FF2B5EF4-FFF2-40B4-BE49-F238E27FC236}">
                <a16:creationId xmlns:a16="http://schemas.microsoft.com/office/drawing/2014/main" id="{BAF89DF2-EE88-4941-A28D-A71EC041CB9D}"/>
              </a:ext>
            </a:extLst>
          </p:cNvPr>
          <p:cNvPicPr>
            <a:picLocks noChangeAspect="1"/>
          </p:cNvPicPr>
          <p:nvPr/>
        </p:nvPicPr>
        <p:blipFill rotWithShape="1">
          <a:blip r:embed="rId3"/>
          <a:srcRect t="3408" b="4642"/>
          <a:stretch/>
        </p:blipFill>
        <p:spPr>
          <a:xfrm>
            <a:off x="-2" y="588580"/>
            <a:ext cx="12192000" cy="6251164"/>
          </a:xfrm>
          <a:prstGeom prst="rect">
            <a:avLst/>
          </a:prstGeom>
        </p:spPr>
      </p:pic>
    </p:spTree>
    <p:extLst>
      <p:ext uri="{BB962C8B-B14F-4D97-AF65-F5344CB8AC3E}">
        <p14:creationId xmlns:p14="http://schemas.microsoft.com/office/powerpoint/2010/main" val="2194082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az-Latn-AZ" sz="2000" b="1" dirty="0">
                <a:latin typeface="Lucida Console" panose="020B0609040504020204" pitchFamily="49" charset="0"/>
              </a:rPr>
              <a:t>2.1)</a:t>
            </a:r>
            <a:r>
              <a:rPr lang="en-US" sz="2000" b="1" dirty="0">
                <a:latin typeface="Lucida Console" panose="020B0609040504020204" pitchFamily="49" charset="0"/>
              </a:rPr>
              <a:t> Inputs</a:t>
            </a:r>
            <a:r>
              <a:rPr lang="az-Latn-AZ" sz="2000" b="1" dirty="0">
                <a:latin typeface="Lucida Console" panose="020B0609040504020204" pitchFamily="49" charset="0"/>
              </a:rPr>
              <a:t> (2.Numeric inputs)</a:t>
            </a:r>
            <a:endParaRPr lang="en-US" sz="2000" b="1" dirty="0">
              <a:latin typeface="Lucida Console" panose="020B0609040504020204" pitchFamily="49" charset="0"/>
            </a:endParaRPr>
          </a:p>
        </p:txBody>
      </p:sp>
      <p:pic>
        <p:nvPicPr>
          <p:cNvPr id="4" name="Picture 3">
            <a:extLst>
              <a:ext uri="{FF2B5EF4-FFF2-40B4-BE49-F238E27FC236}">
                <a16:creationId xmlns:a16="http://schemas.microsoft.com/office/drawing/2014/main" id="{F59D61B9-5F64-450B-B19D-FE18D4E4165D}"/>
              </a:ext>
            </a:extLst>
          </p:cNvPr>
          <p:cNvPicPr>
            <a:picLocks noChangeAspect="1"/>
          </p:cNvPicPr>
          <p:nvPr/>
        </p:nvPicPr>
        <p:blipFill rotWithShape="1">
          <a:blip r:embed="rId3"/>
          <a:srcRect t="3112" b="55470"/>
          <a:stretch/>
        </p:blipFill>
        <p:spPr>
          <a:xfrm>
            <a:off x="0" y="588580"/>
            <a:ext cx="12192000" cy="2840420"/>
          </a:xfrm>
          <a:prstGeom prst="rect">
            <a:avLst/>
          </a:prstGeom>
        </p:spPr>
      </p:pic>
      <p:sp>
        <p:nvSpPr>
          <p:cNvPr id="6" name="Content Placeholder 2">
            <a:extLst>
              <a:ext uri="{FF2B5EF4-FFF2-40B4-BE49-F238E27FC236}">
                <a16:creationId xmlns:a16="http://schemas.microsoft.com/office/drawing/2014/main" id="{AF658F0D-CD59-4AB7-A39C-54D6A778F5F9}"/>
              </a:ext>
            </a:extLst>
          </p:cNvPr>
          <p:cNvSpPr>
            <a:spLocks noGrp="1"/>
          </p:cNvSpPr>
          <p:nvPr>
            <p:ph idx="1"/>
          </p:nvPr>
        </p:nvSpPr>
        <p:spPr>
          <a:xfrm>
            <a:off x="101600" y="4409440"/>
            <a:ext cx="11917680" cy="2448560"/>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z-Latn-AZ" altLang="en-US" sz="2400" b="0" i="0" u="none" strike="noStrike" cap="none" normalizeH="0" baseline="0" dirty="0">
                <a:ln>
                  <a:noFill/>
                </a:ln>
                <a:solidFill>
                  <a:srgbClr val="333333"/>
                </a:solidFill>
                <a:effectLst/>
                <a:latin typeface="Helvetica Neue"/>
              </a:rPr>
              <a:t>G</a:t>
            </a:r>
            <a:r>
              <a:rPr kumimoji="0" lang="en-US" altLang="en-US" sz="2400" b="0" i="0" u="none" strike="noStrike" cap="none" normalizeH="0" baseline="0" dirty="0" err="1">
                <a:ln>
                  <a:noFill/>
                </a:ln>
                <a:solidFill>
                  <a:srgbClr val="333333"/>
                </a:solidFill>
                <a:effectLst/>
                <a:latin typeface="Helvetica Neue"/>
              </a:rPr>
              <a:t>enerally</a:t>
            </a:r>
            <a:r>
              <a:rPr kumimoji="0" lang="en-US" altLang="en-US" sz="2400" b="0" i="0" u="none" strike="noStrike" cap="none" normalizeH="0" baseline="0" dirty="0">
                <a:ln>
                  <a:noFill/>
                </a:ln>
                <a:solidFill>
                  <a:srgbClr val="333333"/>
                </a:solidFill>
                <a:effectLst/>
                <a:latin typeface="Helvetica Neue"/>
              </a:rPr>
              <a:t>, I recommend only using sliders for small ranges, or cases where the precise value is not so important. Attempting to precisely select a number on a small slider is an exercise in frustration!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Helvetica Neue"/>
              </a:rPr>
              <a:t>Sliders are extremely </a:t>
            </a:r>
            <a:r>
              <a:rPr kumimoji="0" lang="en-US" altLang="en-US" sz="2400" b="0" i="0" u="none" strike="noStrike" cap="none" normalizeH="0" baseline="0" dirty="0" err="1">
                <a:ln>
                  <a:noFill/>
                </a:ln>
                <a:solidFill>
                  <a:srgbClr val="333333"/>
                </a:solidFill>
                <a:effectLst/>
                <a:latin typeface="Helvetica Neue"/>
              </a:rPr>
              <a:t>customisable</a:t>
            </a:r>
            <a:r>
              <a:rPr kumimoji="0" lang="en-US" altLang="en-US" sz="2400" b="0" i="0" u="none" strike="noStrike" cap="none" normalizeH="0" baseline="0" dirty="0">
                <a:ln>
                  <a:noFill/>
                </a:ln>
                <a:solidFill>
                  <a:srgbClr val="333333"/>
                </a:solidFill>
                <a:effectLst/>
                <a:latin typeface="Helvetica Neue"/>
              </a:rPr>
              <a:t> and there are many ways to tweak their appearance.</a:t>
            </a:r>
            <a:endParaRPr lang="az-Latn-AZ" altLang="en-US" sz="2400" dirty="0">
              <a:solidFill>
                <a:srgbClr val="333333"/>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Helvetica Neue"/>
              </a:rPr>
              <a:t>See </a:t>
            </a:r>
            <a:r>
              <a:rPr kumimoji="0" lang="en-US" altLang="en-US" sz="2000" b="0" i="0" u="none" strike="noStrike" cap="none" normalizeH="0" baseline="0" dirty="0">
                <a:ln>
                  <a:noFill/>
                </a:ln>
                <a:solidFill>
                  <a:srgbClr val="333333"/>
                </a:solidFill>
                <a:effectLst/>
                <a:latin typeface="Lucida Console" panose="020B0609040504020204" pitchFamily="49" charset="0"/>
              </a:rPr>
              <a:t>?</a:t>
            </a:r>
            <a:r>
              <a:rPr kumimoji="0" lang="en-US" altLang="en-US" sz="2000" b="0" i="0" u="none" strike="noStrike" cap="none" normalizeH="0" baseline="0" dirty="0" err="1">
                <a:ln>
                  <a:noFill/>
                </a:ln>
                <a:solidFill>
                  <a:srgbClr val="333333"/>
                </a:solidFill>
                <a:effectLst/>
                <a:latin typeface="Lucida Console" panose="020B0609040504020204" pitchFamily="49" charset="0"/>
              </a:rPr>
              <a:t>sliderInput</a:t>
            </a:r>
            <a:r>
              <a:rPr kumimoji="0" lang="en-US" altLang="en-US" sz="20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Helvetica Neue"/>
              </a:rPr>
              <a:t>and </a:t>
            </a:r>
            <a:r>
              <a:rPr kumimoji="0" lang="en-US" altLang="en-US" sz="2400" b="0" i="0" u="none" strike="noStrike" cap="none" normalizeH="0" baseline="0" dirty="0">
                <a:ln>
                  <a:noFill/>
                </a:ln>
                <a:solidFill>
                  <a:srgbClr val="4183C4"/>
                </a:solidFill>
                <a:effectLst/>
                <a:latin typeface="Helvetica Neue"/>
                <a:hlinkClick r:id="rId4"/>
              </a:rPr>
              <a:t>https://shiny.rstudio.com/articles/sliders.html</a:t>
            </a:r>
            <a:r>
              <a:rPr kumimoji="0" lang="en-US" altLang="en-US" sz="2400" b="0" i="0" u="none" strike="noStrike" cap="none" normalizeH="0" baseline="0" dirty="0">
                <a:ln>
                  <a:noFill/>
                </a:ln>
                <a:solidFill>
                  <a:srgbClr val="333333"/>
                </a:solidFill>
                <a:effectLst/>
                <a:latin typeface="Helvetica Neue"/>
              </a:rPr>
              <a:t> for more details.</a:t>
            </a:r>
            <a:endParaRPr kumimoji="0" lang="en-US" altLang="en-US" sz="2400" b="0" i="0" u="none" strike="noStrike" cap="none" normalizeH="0" baseline="0" dirty="0">
              <a:ln>
                <a:noFill/>
              </a:ln>
              <a:solidFill>
                <a:schemeClr val="tx1"/>
              </a:solidFill>
              <a:effectLst/>
              <a:latin typeface="Arial" panose="020B0604020202020204" pitchFamily="34" charset="0"/>
            </a:endParaRPr>
          </a:p>
          <a:p>
            <a:endParaRPr lang="en-US" sz="2600" dirty="0"/>
          </a:p>
        </p:txBody>
      </p:sp>
    </p:spTree>
    <p:extLst>
      <p:ext uri="{BB962C8B-B14F-4D97-AF65-F5344CB8AC3E}">
        <p14:creationId xmlns:p14="http://schemas.microsoft.com/office/powerpoint/2010/main" val="2628728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az-Latn-AZ" sz="2000" b="1" dirty="0">
                <a:latin typeface="Lucida Console" panose="020B0609040504020204" pitchFamily="49" charset="0"/>
              </a:rPr>
              <a:t>2.1)</a:t>
            </a:r>
            <a:r>
              <a:rPr lang="en-US" sz="2000" b="1" dirty="0">
                <a:latin typeface="Lucida Console" panose="020B0609040504020204" pitchFamily="49" charset="0"/>
              </a:rPr>
              <a:t> Inputs</a:t>
            </a:r>
            <a:r>
              <a:rPr lang="az-Latn-AZ" sz="2000" b="1" dirty="0">
                <a:latin typeface="Lucida Console" panose="020B0609040504020204" pitchFamily="49" charset="0"/>
              </a:rPr>
              <a:t> (3.Dates)</a:t>
            </a:r>
            <a:endParaRPr lang="en-US" sz="2000" b="1" dirty="0">
              <a:latin typeface="Lucida Console" panose="020B0609040504020204" pitchFamily="49" charset="0"/>
            </a:endParaRPr>
          </a:p>
        </p:txBody>
      </p:sp>
      <p:pic>
        <p:nvPicPr>
          <p:cNvPr id="5" name="Picture 4">
            <a:extLst>
              <a:ext uri="{FF2B5EF4-FFF2-40B4-BE49-F238E27FC236}">
                <a16:creationId xmlns:a16="http://schemas.microsoft.com/office/drawing/2014/main" id="{3A4E01D8-DBC1-42B2-82D7-2314273FEED6}"/>
              </a:ext>
            </a:extLst>
          </p:cNvPr>
          <p:cNvPicPr>
            <a:picLocks noChangeAspect="1"/>
          </p:cNvPicPr>
          <p:nvPr/>
        </p:nvPicPr>
        <p:blipFill rotWithShape="1">
          <a:blip r:embed="rId3"/>
          <a:srcRect t="3260" b="38666"/>
          <a:stretch/>
        </p:blipFill>
        <p:spPr>
          <a:xfrm>
            <a:off x="-2" y="538480"/>
            <a:ext cx="12192000" cy="3982720"/>
          </a:xfrm>
          <a:prstGeom prst="rect">
            <a:avLst/>
          </a:prstGeom>
        </p:spPr>
      </p:pic>
      <p:sp>
        <p:nvSpPr>
          <p:cNvPr id="6" name="Content Placeholder 2">
            <a:extLst>
              <a:ext uri="{FF2B5EF4-FFF2-40B4-BE49-F238E27FC236}">
                <a16:creationId xmlns:a16="http://schemas.microsoft.com/office/drawing/2014/main" id="{603FB782-1C08-4FB5-9F31-F3DCBB7FAEB5}"/>
              </a:ext>
            </a:extLst>
          </p:cNvPr>
          <p:cNvSpPr>
            <a:spLocks noGrp="1"/>
          </p:cNvSpPr>
          <p:nvPr>
            <p:ph idx="1"/>
          </p:nvPr>
        </p:nvSpPr>
        <p:spPr>
          <a:xfrm>
            <a:off x="182880" y="5191760"/>
            <a:ext cx="11755120" cy="1493202"/>
          </a:xfrm>
        </p:spPr>
        <p:txBody>
          <a:bodyPr>
            <a:normAutofit/>
          </a:bodyPr>
          <a:lstStyle/>
          <a:p>
            <a:pPr marL="0" indent="0">
              <a:buNone/>
            </a:pPr>
            <a:r>
              <a:rPr kumimoji="0" lang="en-US" altLang="en-US" sz="2400" b="0" i="0" u="none" strike="noStrike" cap="none" normalizeH="0" baseline="0" dirty="0">
                <a:ln>
                  <a:noFill/>
                </a:ln>
                <a:solidFill>
                  <a:srgbClr val="333333"/>
                </a:solidFill>
                <a:effectLst/>
                <a:latin typeface="Helvetica Neue"/>
              </a:rPr>
              <a:t>Collect a single day with </a:t>
            </a:r>
            <a:r>
              <a:rPr kumimoji="0" lang="en-US" altLang="en-US" sz="2000" b="0" i="0" u="none" strike="noStrike" cap="none" normalizeH="0" baseline="0" dirty="0" err="1">
                <a:ln>
                  <a:noFill/>
                </a:ln>
                <a:solidFill>
                  <a:srgbClr val="333333"/>
                </a:solidFill>
                <a:effectLst/>
                <a:latin typeface="Lucida Console" panose="020B0609040504020204" pitchFamily="49" charset="0"/>
              </a:rPr>
              <a:t>dateInput</a:t>
            </a:r>
            <a:r>
              <a:rPr kumimoji="0" lang="en-US" altLang="en-US" sz="20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Helvetica Neue"/>
              </a:rPr>
              <a:t>or a range of two days with </a:t>
            </a:r>
            <a:r>
              <a:rPr kumimoji="0" lang="en-US" altLang="en-US" sz="2000" b="0" i="0" u="none" strike="noStrike" cap="none" normalizeH="0" baseline="0" dirty="0" err="1">
                <a:ln>
                  <a:noFill/>
                </a:ln>
                <a:solidFill>
                  <a:srgbClr val="333333"/>
                </a:solidFill>
                <a:effectLst/>
                <a:latin typeface="Lucida Console" panose="020B0609040504020204" pitchFamily="49" charset="0"/>
              </a:rPr>
              <a:t>dateRangeInput</a:t>
            </a:r>
            <a:r>
              <a:rPr kumimoji="0" lang="en-US" altLang="en-US" sz="20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Helvetica Neue"/>
              </a:rPr>
              <a:t>. These provide a convenient calendar picker, and additional arguments</a:t>
            </a:r>
            <a:r>
              <a:rPr lang="az-Latn-AZ" altLang="en-US" sz="2400" dirty="0">
                <a:solidFill>
                  <a:srgbClr val="333333"/>
                </a:solidFill>
                <a:latin typeface="Helvetica Neue"/>
              </a:rPr>
              <a:t> </a:t>
            </a:r>
            <a:r>
              <a:rPr kumimoji="0" lang="en-US" altLang="en-US" sz="2400" b="0" i="0" u="none" strike="noStrike" cap="none" normalizeH="0" baseline="0" dirty="0">
                <a:ln>
                  <a:noFill/>
                </a:ln>
                <a:solidFill>
                  <a:srgbClr val="333333"/>
                </a:solidFill>
                <a:effectLst/>
                <a:latin typeface="Helvetica Neue"/>
              </a:rPr>
              <a:t>like </a:t>
            </a:r>
            <a:r>
              <a:rPr kumimoji="0" lang="en-US" altLang="en-US" sz="2400" b="0" i="0" u="none" strike="noStrike" cap="none" normalizeH="0" baseline="0" dirty="0" err="1">
                <a:ln>
                  <a:noFill/>
                </a:ln>
                <a:solidFill>
                  <a:srgbClr val="333333"/>
                </a:solidFill>
                <a:effectLst/>
                <a:latin typeface="Consolas" panose="020B0609020204030204" pitchFamily="49" charset="0"/>
              </a:rPr>
              <a:t>datesdisabled</a:t>
            </a:r>
            <a:r>
              <a:rPr kumimoji="0" lang="en-US" altLang="en-US" sz="2400" b="0" i="0" u="none" strike="noStrike" cap="none" normalizeH="0" baseline="0" dirty="0">
                <a:ln>
                  <a:noFill/>
                </a:ln>
                <a:solidFill>
                  <a:srgbClr val="333333"/>
                </a:solidFill>
                <a:effectLst/>
                <a:latin typeface="Helvetica Neue"/>
              </a:rPr>
              <a:t> and </a:t>
            </a:r>
            <a:r>
              <a:rPr kumimoji="0" lang="en-US" altLang="en-US" sz="2400" b="0" i="0" u="none" strike="noStrike" cap="none" normalizeH="0" baseline="0" dirty="0" err="1">
                <a:ln>
                  <a:noFill/>
                </a:ln>
                <a:solidFill>
                  <a:srgbClr val="333333"/>
                </a:solidFill>
                <a:effectLst/>
                <a:latin typeface="Consolas" panose="020B0609020204030204" pitchFamily="49" charset="0"/>
              </a:rPr>
              <a:t>daysofweekdisabled</a:t>
            </a:r>
            <a:r>
              <a:rPr kumimoji="0" lang="en-US" altLang="en-US" sz="2400" b="0" i="0" u="none" strike="noStrike" cap="none" normalizeH="0" baseline="0" dirty="0">
                <a:ln>
                  <a:noFill/>
                </a:ln>
                <a:solidFill>
                  <a:srgbClr val="333333"/>
                </a:solidFill>
                <a:effectLst/>
                <a:latin typeface="Helvetica Neue"/>
              </a:rPr>
              <a:t> allow you to restrict the set of valid inputs.</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a:buNone/>
            </a:pPr>
            <a:endParaRPr lang="en-US" sz="2400" dirty="0"/>
          </a:p>
        </p:txBody>
      </p:sp>
    </p:spTree>
    <p:extLst>
      <p:ext uri="{BB962C8B-B14F-4D97-AF65-F5344CB8AC3E}">
        <p14:creationId xmlns:p14="http://schemas.microsoft.com/office/powerpoint/2010/main" val="1225464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az-Latn-AZ" sz="2000" b="1" dirty="0">
                <a:latin typeface="Lucida Console" panose="020B0609040504020204" pitchFamily="49" charset="0"/>
              </a:rPr>
              <a:t>2.1)</a:t>
            </a:r>
            <a:r>
              <a:rPr lang="en-US" sz="2000" b="1" dirty="0">
                <a:latin typeface="Lucida Console" panose="020B0609040504020204" pitchFamily="49" charset="0"/>
              </a:rPr>
              <a:t> Inputs</a:t>
            </a:r>
            <a:r>
              <a:rPr lang="az-Latn-AZ" sz="2000" b="1" dirty="0">
                <a:latin typeface="Lucida Console" panose="020B0609040504020204" pitchFamily="49" charset="0"/>
              </a:rPr>
              <a:t> (4.Limited choices)</a:t>
            </a:r>
            <a:endParaRPr lang="en-US" sz="2000" b="1" dirty="0">
              <a:latin typeface="Lucida Console" panose="020B0609040504020204" pitchFamily="49" charset="0"/>
            </a:endParaRPr>
          </a:p>
        </p:txBody>
      </p:sp>
      <p:pic>
        <p:nvPicPr>
          <p:cNvPr id="4" name="Picture 3">
            <a:extLst>
              <a:ext uri="{FF2B5EF4-FFF2-40B4-BE49-F238E27FC236}">
                <a16:creationId xmlns:a16="http://schemas.microsoft.com/office/drawing/2014/main" id="{848D998B-092E-415E-BBF1-0DD4D1EECF94}"/>
              </a:ext>
            </a:extLst>
          </p:cNvPr>
          <p:cNvPicPr>
            <a:picLocks noChangeAspect="1"/>
          </p:cNvPicPr>
          <p:nvPr/>
        </p:nvPicPr>
        <p:blipFill rotWithShape="1">
          <a:blip r:embed="rId3"/>
          <a:srcRect t="3112" b="55471"/>
          <a:stretch/>
        </p:blipFill>
        <p:spPr>
          <a:xfrm>
            <a:off x="0" y="588580"/>
            <a:ext cx="12192000" cy="2840420"/>
          </a:xfrm>
          <a:prstGeom prst="rect">
            <a:avLst/>
          </a:prstGeom>
        </p:spPr>
      </p:pic>
      <p:sp>
        <p:nvSpPr>
          <p:cNvPr id="6" name="Content Placeholder 2">
            <a:extLst>
              <a:ext uri="{FF2B5EF4-FFF2-40B4-BE49-F238E27FC236}">
                <a16:creationId xmlns:a16="http://schemas.microsoft.com/office/drawing/2014/main" id="{18E1DB77-409C-415A-853D-71F911D4FC5A}"/>
              </a:ext>
            </a:extLst>
          </p:cNvPr>
          <p:cNvSpPr>
            <a:spLocks noGrp="1"/>
          </p:cNvSpPr>
          <p:nvPr>
            <p:ph idx="1"/>
          </p:nvPr>
        </p:nvSpPr>
        <p:spPr>
          <a:xfrm>
            <a:off x="279400" y="4775199"/>
            <a:ext cx="11485880" cy="1158241"/>
          </a:xfrm>
        </p:spPr>
        <p:txBody>
          <a:bodyPr>
            <a:normAutofit/>
          </a:bodyPr>
          <a:lstStyle/>
          <a:p>
            <a:pPr marL="0" indent="0">
              <a:buNone/>
            </a:pPr>
            <a:r>
              <a:rPr kumimoji="0" lang="en-US" altLang="en-US" sz="2400" b="0" i="0" u="none" strike="noStrike" cap="none" normalizeH="0" baseline="0" dirty="0">
                <a:ln>
                  <a:noFill/>
                </a:ln>
                <a:solidFill>
                  <a:srgbClr val="333333"/>
                </a:solidFill>
                <a:effectLst/>
                <a:latin typeface="Helvetica Neue"/>
              </a:rPr>
              <a:t>There are two different approaches to allow the user to choose from a prespecified set of options: </a:t>
            </a:r>
            <a:r>
              <a:rPr kumimoji="0" lang="en-US" altLang="en-US" sz="2000" b="0" i="0" u="none" strike="noStrike" cap="none" normalizeH="0" baseline="0" dirty="0" err="1">
                <a:ln>
                  <a:noFill/>
                </a:ln>
                <a:solidFill>
                  <a:srgbClr val="333333"/>
                </a:solidFill>
                <a:effectLst/>
                <a:latin typeface="Lucida Console" panose="020B0609040504020204" pitchFamily="49" charset="0"/>
              </a:rPr>
              <a:t>selectInput</a:t>
            </a:r>
            <a:r>
              <a:rPr kumimoji="0" lang="en-US" altLang="en-US" sz="20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Helvetica Neue"/>
              </a:rPr>
              <a:t>and </a:t>
            </a:r>
            <a:r>
              <a:rPr kumimoji="0" lang="en-US" altLang="en-US" sz="2000" b="0" i="0" u="none" strike="noStrike" cap="none" normalizeH="0" baseline="0" dirty="0" err="1">
                <a:ln>
                  <a:noFill/>
                </a:ln>
                <a:solidFill>
                  <a:srgbClr val="333333"/>
                </a:solidFill>
                <a:effectLst/>
                <a:latin typeface="Lucida Console" panose="020B0609040504020204" pitchFamily="49" charset="0"/>
              </a:rPr>
              <a:t>radioButtons</a:t>
            </a:r>
            <a:r>
              <a:rPr kumimoji="0" lang="en-US" altLang="en-US" sz="20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Helvetica Neue"/>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4364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F1DEA7-D71F-4EE5-9F80-354C69FA443E}"/>
              </a:ext>
            </a:extLst>
          </p:cNvPr>
          <p:cNvPicPr>
            <a:picLocks noChangeAspect="1"/>
          </p:cNvPicPr>
          <p:nvPr/>
        </p:nvPicPr>
        <p:blipFill rotWithShape="1">
          <a:blip r:embed="rId3"/>
          <a:srcRect t="3260" b="73111"/>
          <a:stretch/>
        </p:blipFill>
        <p:spPr>
          <a:xfrm>
            <a:off x="0" y="96520"/>
            <a:ext cx="12192000" cy="1620520"/>
          </a:xfrm>
          <a:prstGeom prst="rect">
            <a:avLst/>
          </a:prstGeom>
        </p:spPr>
      </p:pic>
      <p:sp>
        <p:nvSpPr>
          <p:cNvPr id="8" name="Content Placeholder 2">
            <a:extLst>
              <a:ext uri="{FF2B5EF4-FFF2-40B4-BE49-F238E27FC236}">
                <a16:creationId xmlns:a16="http://schemas.microsoft.com/office/drawing/2014/main" id="{9D02733E-2E42-4D2F-ADE2-B7996AB385C8}"/>
              </a:ext>
            </a:extLst>
          </p:cNvPr>
          <p:cNvSpPr>
            <a:spLocks noGrp="1"/>
          </p:cNvSpPr>
          <p:nvPr>
            <p:ph idx="1"/>
          </p:nvPr>
        </p:nvSpPr>
        <p:spPr>
          <a:xfrm>
            <a:off x="81280" y="1452879"/>
            <a:ext cx="12019280" cy="1330961"/>
          </a:xfrm>
        </p:spPr>
        <p:txBody>
          <a:bodyPr>
            <a:normAutofit/>
          </a:bodyPr>
          <a:lstStyle/>
          <a:p>
            <a:pPr marL="0" indent="0">
              <a:buNone/>
            </a:pPr>
            <a:r>
              <a:rPr kumimoji="0" lang="en-US" altLang="en-US" sz="2400" b="0" i="0" u="none" strike="noStrike" cap="none" normalizeH="0" baseline="0" dirty="0">
                <a:ln>
                  <a:noFill/>
                </a:ln>
                <a:solidFill>
                  <a:srgbClr val="333333"/>
                </a:solidFill>
                <a:effectLst/>
                <a:latin typeface="Helvetica Neue"/>
              </a:rPr>
              <a:t>Radio buttons have two nice features: they show all possible options, making them suitable for short lists, and via the </a:t>
            </a:r>
            <a:r>
              <a:rPr kumimoji="0" lang="en-US" altLang="en-US" sz="2200" b="0" i="0" u="none" strike="noStrike" cap="none" normalizeH="0" baseline="0" dirty="0" err="1">
                <a:ln>
                  <a:noFill/>
                </a:ln>
                <a:solidFill>
                  <a:srgbClr val="333333"/>
                </a:solidFill>
                <a:effectLst/>
                <a:latin typeface="Lucida Console" panose="020B0609040504020204" pitchFamily="49" charset="0"/>
              </a:rPr>
              <a:t>choiceNames</a:t>
            </a:r>
            <a:r>
              <a:rPr kumimoji="0" lang="az-Latn-AZ" altLang="en-US" sz="2400" b="0" i="0" u="none" strike="noStrike" cap="none" normalizeH="0" baseline="0" dirty="0">
                <a:ln>
                  <a:noFill/>
                </a:ln>
                <a:solidFill>
                  <a:srgbClr val="333333"/>
                </a:solidFill>
                <a:effectLst/>
                <a:latin typeface="Consolas" panose="020B0609020204030204" pitchFamily="49" charset="0"/>
              </a:rPr>
              <a:t> </a:t>
            </a:r>
            <a:r>
              <a:rPr kumimoji="0" lang="en-US" altLang="en-US" sz="2400" b="0" i="0" u="none" strike="noStrike" cap="none" normalizeH="0" baseline="0" dirty="0">
                <a:ln>
                  <a:noFill/>
                </a:ln>
                <a:solidFill>
                  <a:srgbClr val="333333"/>
                </a:solidFill>
                <a:effectLst/>
                <a:latin typeface="Helvetica Neue"/>
              </a:rPr>
              <a:t>/</a:t>
            </a:r>
            <a:r>
              <a:rPr kumimoji="0" lang="az-Latn-AZ" altLang="en-US" sz="2400" b="0" i="0" u="none" strike="noStrike" cap="none" normalizeH="0" baseline="0" dirty="0">
                <a:ln>
                  <a:noFill/>
                </a:ln>
                <a:solidFill>
                  <a:srgbClr val="333333"/>
                </a:solidFill>
                <a:effectLst/>
                <a:latin typeface="Helvetica Neue"/>
              </a:rPr>
              <a:t> </a:t>
            </a:r>
            <a:r>
              <a:rPr lang="en-US" altLang="en-US" sz="2200" dirty="0" err="1">
                <a:solidFill>
                  <a:srgbClr val="333333"/>
                </a:solidFill>
                <a:latin typeface="Lucida Console" panose="020B0609040504020204" pitchFamily="49" charset="0"/>
              </a:rPr>
              <a:t>choiceValues</a:t>
            </a:r>
            <a:r>
              <a:rPr kumimoji="0" lang="en-US" altLang="en-US" sz="2400" b="0" i="0" u="none" strike="noStrike" cap="none" normalizeH="0" baseline="0" dirty="0">
                <a:ln>
                  <a:noFill/>
                </a:ln>
                <a:solidFill>
                  <a:srgbClr val="333333"/>
                </a:solidFill>
                <a:effectLst/>
                <a:latin typeface="Helvetica Neue"/>
              </a:rPr>
              <a:t> arguments, they can display options other than plain text.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Content Placeholder 2">
            <a:extLst>
              <a:ext uri="{FF2B5EF4-FFF2-40B4-BE49-F238E27FC236}">
                <a16:creationId xmlns:a16="http://schemas.microsoft.com/office/drawing/2014/main" id="{93E5960A-9F71-4677-9ECB-1A0057FA589D}"/>
              </a:ext>
            </a:extLst>
          </p:cNvPr>
          <p:cNvSpPr txBox="1">
            <a:spLocks/>
          </p:cNvSpPr>
          <p:nvPr/>
        </p:nvSpPr>
        <p:spPr>
          <a:xfrm>
            <a:off x="40640" y="5527039"/>
            <a:ext cx="12059920" cy="1330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400" dirty="0">
                <a:solidFill>
                  <a:srgbClr val="333333"/>
                </a:solidFill>
                <a:latin typeface="Helvetica Neue"/>
              </a:rPr>
              <a:t>Dropdowns created with </a:t>
            </a:r>
            <a:r>
              <a:rPr lang="en-US" altLang="en-US" sz="2200" dirty="0" err="1">
                <a:solidFill>
                  <a:srgbClr val="333333"/>
                </a:solidFill>
                <a:latin typeface="Lucida Console" panose="020B0609040504020204" pitchFamily="49" charset="0"/>
              </a:rPr>
              <a:t>selectInput</a:t>
            </a:r>
            <a:r>
              <a:rPr lang="en-US" altLang="en-US" sz="2200" dirty="0">
                <a:solidFill>
                  <a:srgbClr val="333333"/>
                </a:solidFill>
                <a:latin typeface="Lucida Console" panose="020B0609040504020204" pitchFamily="49" charset="0"/>
              </a:rPr>
              <a:t>()</a:t>
            </a:r>
            <a:r>
              <a:rPr lang="en-US" altLang="en-US" sz="2400" dirty="0">
                <a:solidFill>
                  <a:srgbClr val="333333"/>
                </a:solidFill>
                <a:latin typeface="Helvetica Neue"/>
              </a:rPr>
              <a:t> take up the same amount of space, regardless of the number of options, making them more suitable for longer options. You can also set </a:t>
            </a:r>
            <a:r>
              <a:rPr lang="en-US" altLang="en-US" sz="2200" dirty="0">
                <a:solidFill>
                  <a:srgbClr val="333333"/>
                </a:solidFill>
                <a:latin typeface="Lucida Console" panose="020B0609040504020204" pitchFamily="49" charset="0"/>
              </a:rPr>
              <a:t>multiple=TRUE</a:t>
            </a:r>
            <a:r>
              <a:rPr lang="en-US" altLang="en-US" sz="2400" dirty="0">
                <a:solidFill>
                  <a:srgbClr val="333333"/>
                </a:solidFill>
                <a:latin typeface="Helvetica Neue"/>
              </a:rPr>
              <a:t> to allow the user to select multiple elements.</a:t>
            </a:r>
            <a:r>
              <a:rPr lang="en-US" altLang="en-US" sz="2400" dirty="0"/>
              <a:t> </a:t>
            </a:r>
            <a:endParaRPr lang="en-US" altLang="en-US" sz="2400" dirty="0">
              <a:latin typeface="Arial" panose="020B0604020202020204" pitchFamily="34" charset="0"/>
            </a:endParaRPr>
          </a:p>
        </p:txBody>
      </p:sp>
      <p:pic>
        <p:nvPicPr>
          <p:cNvPr id="5" name="Picture 4">
            <a:extLst>
              <a:ext uri="{FF2B5EF4-FFF2-40B4-BE49-F238E27FC236}">
                <a16:creationId xmlns:a16="http://schemas.microsoft.com/office/drawing/2014/main" id="{DBC5E94C-4D26-44D4-9A96-DACAE40A5B3A}"/>
              </a:ext>
            </a:extLst>
          </p:cNvPr>
          <p:cNvPicPr>
            <a:picLocks noChangeAspect="1"/>
          </p:cNvPicPr>
          <p:nvPr/>
        </p:nvPicPr>
        <p:blipFill rotWithShape="1">
          <a:blip r:embed="rId4"/>
          <a:srcRect t="2667" b="66222"/>
          <a:stretch/>
        </p:blipFill>
        <p:spPr>
          <a:xfrm>
            <a:off x="0" y="3429000"/>
            <a:ext cx="12192000" cy="2133600"/>
          </a:xfrm>
          <a:prstGeom prst="rect">
            <a:avLst/>
          </a:prstGeom>
        </p:spPr>
      </p:pic>
    </p:spTree>
    <p:extLst>
      <p:ext uri="{BB962C8B-B14F-4D97-AF65-F5344CB8AC3E}">
        <p14:creationId xmlns:p14="http://schemas.microsoft.com/office/powerpoint/2010/main" val="93130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D02733E-2E42-4D2F-ADE2-B7996AB385C8}"/>
              </a:ext>
            </a:extLst>
          </p:cNvPr>
          <p:cNvSpPr>
            <a:spLocks noGrp="1"/>
          </p:cNvSpPr>
          <p:nvPr>
            <p:ph idx="1"/>
          </p:nvPr>
        </p:nvSpPr>
        <p:spPr>
          <a:xfrm>
            <a:off x="91440" y="2062799"/>
            <a:ext cx="11948160" cy="934402"/>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Helvetica Neue"/>
              </a:rPr>
              <a:t>There’s no way to select multiple values with radio buttons, but there’s an alternative that’s conceptually similar: </a:t>
            </a:r>
            <a:r>
              <a:rPr kumimoji="0" lang="en-US" altLang="en-US" sz="2200" b="0" i="0" u="none" strike="noStrike" cap="none" normalizeH="0" baseline="0" dirty="0" err="1">
                <a:ln>
                  <a:noFill/>
                </a:ln>
                <a:solidFill>
                  <a:srgbClr val="333333"/>
                </a:solidFill>
                <a:effectLst/>
                <a:latin typeface="Lucida Console" panose="020B0609040504020204" pitchFamily="49" charset="0"/>
              </a:rPr>
              <a:t>checkboxGroupInput</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Helvetica Neue"/>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C3B30167-7CCC-4F11-8B66-9FAF6F1F0E62}"/>
              </a:ext>
            </a:extLst>
          </p:cNvPr>
          <p:cNvPicPr>
            <a:picLocks noChangeAspect="1"/>
          </p:cNvPicPr>
          <p:nvPr/>
        </p:nvPicPr>
        <p:blipFill rotWithShape="1">
          <a:blip r:embed="rId3"/>
          <a:srcRect t="2667" b="67704"/>
          <a:stretch/>
        </p:blipFill>
        <p:spPr>
          <a:xfrm>
            <a:off x="0" y="30798"/>
            <a:ext cx="12192000" cy="2032000"/>
          </a:xfrm>
          <a:prstGeom prst="rect">
            <a:avLst/>
          </a:prstGeom>
        </p:spPr>
      </p:pic>
      <p:pic>
        <p:nvPicPr>
          <p:cNvPr id="2" name="Picture 1">
            <a:extLst>
              <a:ext uri="{FF2B5EF4-FFF2-40B4-BE49-F238E27FC236}">
                <a16:creationId xmlns:a16="http://schemas.microsoft.com/office/drawing/2014/main" id="{9C83D85F-C194-43FF-9250-CE2A853FDADA}"/>
              </a:ext>
            </a:extLst>
          </p:cNvPr>
          <p:cNvPicPr>
            <a:picLocks noChangeAspect="1"/>
          </p:cNvPicPr>
          <p:nvPr/>
        </p:nvPicPr>
        <p:blipFill rotWithShape="1">
          <a:blip r:embed="rId4"/>
          <a:srcRect t="3408" b="79259"/>
          <a:stretch/>
        </p:blipFill>
        <p:spPr>
          <a:xfrm>
            <a:off x="0" y="4450083"/>
            <a:ext cx="12192000" cy="1188720"/>
          </a:xfrm>
          <a:prstGeom prst="rect">
            <a:avLst/>
          </a:prstGeom>
        </p:spPr>
      </p:pic>
      <p:sp>
        <p:nvSpPr>
          <p:cNvPr id="6" name="Content Placeholder 2">
            <a:extLst>
              <a:ext uri="{FF2B5EF4-FFF2-40B4-BE49-F238E27FC236}">
                <a16:creationId xmlns:a16="http://schemas.microsoft.com/office/drawing/2014/main" id="{A52B7173-C58C-48C0-A998-912C7193A1A0}"/>
              </a:ext>
            </a:extLst>
          </p:cNvPr>
          <p:cNvSpPr txBox="1">
            <a:spLocks/>
          </p:cNvSpPr>
          <p:nvPr/>
        </p:nvSpPr>
        <p:spPr>
          <a:xfrm>
            <a:off x="91440" y="5638803"/>
            <a:ext cx="11877040" cy="640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400" dirty="0">
                <a:solidFill>
                  <a:srgbClr val="333333"/>
                </a:solidFill>
                <a:latin typeface="Helvetica Neue"/>
              </a:rPr>
              <a:t>If you want a single checkbox for a single yes/no question, use </a:t>
            </a:r>
            <a:r>
              <a:rPr lang="en-US" altLang="en-US" sz="2200" dirty="0" err="1">
                <a:solidFill>
                  <a:srgbClr val="333333"/>
                </a:solidFill>
                <a:latin typeface="Lucida Console" panose="020B0609040504020204" pitchFamily="49" charset="0"/>
              </a:rPr>
              <a:t>checkboxInput</a:t>
            </a:r>
            <a:r>
              <a:rPr lang="en-US" altLang="en-US" sz="2200" dirty="0">
                <a:solidFill>
                  <a:srgbClr val="333333"/>
                </a:solidFill>
                <a:latin typeface="Lucida Console" panose="020B0609040504020204" pitchFamily="49" charset="0"/>
              </a:rPr>
              <a:t>()</a:t>
            </a:r>
            <a:r>
              <a:rPr lang="en-US" altLang="en-US" sz="2400" dirty="0">
                <a:solidFill>
                  <a:srgbClr val="333333"/>
                </a:solidFill>
                <a:latin typeface="Helvetica Neue"/>
              </a:rPr>
              <a:t>:</a:t>
            </a:r>
            <a:r>
              <a:rPr lang="en-US" altLang="en-US" sz="2400" dirty="0"/>
              <a:t> </a:t>
            </a:r>
            <a:endParaRPr lang="en-US" altLang="en-US" sz="2400" dirty="0">
              <a:latin typeface="Arial" panose="020B0604020202020204" pitchFamily="34" charset="0"/>
            </a:endParaRPr>
          </a:p>
        </p:txBody>
      </p:sp>
    </p:spTree>
    <p:extLst>
      <p:ext uri="{BB962C8B-B14F-4D97-AF65-F5344CB8AC3E}">
        <p14:creationId xmlns:p14="http://schemas.microsoft.com/office/powerpoint/2010/main" val="66024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az-Latn-AZ" sz="2000" b="1" dirty="0">
                <a:latin typeface="Lucida Console" panose="020B0609040504020204" pitchFamily="49" charset="0"/>
              </a:rPr>
              <a:t>2.</a:t>
            </a:r>
            <a:r>
              <a:rPr lang="en-US" sz="2000" b="1" dirty="0">
                <a:latin typeface="Lucida Console" panose="020B0609040504020204" pitchFamily="49" charset="0"/>
              </a:rPr>
              <a:t>1</a:t>
            </a:r>
            <a:r>
              <a:rPr lang="az-Latn-AZ" sz="2000" b="1" dirty="0">
                <a:latin typeface="Lucida Console" panose="020B0609040504020204" pitchFamily="49" charset="0"/>
              </a:rPr>
              <a:t>)</a:t>
            </a:r>
            <a:r>
              <a:rPr lang="en-US" sz="2000" b="1" dirty="0">
                <a:latin typeface="Lucida Console" panose="020B0609040504020204" pitchFamily="49" charset="0"/>
              </a:rPr>
              <a:t> Inputs</a:t>
            </a:r>
            <a:r>
              <a:rPr lang="az-Latn-AZ" sz="2000" b="1" dirty="0">
                <a:latin typeface="Lucida Console" panose="020B0609040504020204" pitchFamily="49" charset="0"/>
              </a:rPr>
              <a:t> (</a:t>
            </a:r>
            <a:r>
              <a:rPr lang="en-US" sz="2000" b="1" dirty="0">
                <a:latin typeface="Lucida Console" panose="020B0609040504020204" pitchFamily="49" charset="0"/>
              </a:rPr>
              <a:t>5</a:t>
            </a:r>
            <a:r>
              <a:rPr lang="az-Latn-AZ" sz="2000" b="1" dirty="0">
                <a:latin typeface="Lucida Console" panose="020B0609040504020204" pitchFamily="49" charset="0"/>
              </a:rPr>
              <a:t>.File uploads)</a:t>
            </a:r>
            <a:endParaRPr lang="en-US" sz="2000" b="1" dirty="0">
              <a:latin typeface="Lucida Console" panose="020B0609040504020204" pitchFamily="49" charset="0"/>
            </a:endParaRPr>
          </a:p>
        </p:txBody>
      </p:sp>
      <p:pic>
        <p:nvPicPr>
          <p:cNvPr id="3" name="Picture 2">
            <a:extLst>
              <a:ext uri="{FF2B5EF4-FFF2-40B4-BE49-F238E27FC236}">
                <a16:creationId xmlns:a16="http://schemas.microsoft.com/office/drawing/2014/main" id="{99EEF62D-4E83-4AD3-A1D7-2FC5DC9779C8}"/>
              </a:ext>
            </a:extLst>
          </p:cNvPr>
          <p:cNvPicPr>
            <a:picLocks noChangeAspect="1"/>
          </p:cNvPicPr>
          <p:nvPr/>
        </p:nvPicPr>
        <p:blipFill rotWithShape="1">
          <a:blip r:embed="rId3"/>
          <a:srcRect t="3525" b="82835"/>
          <a:stretch/>
        </p:blipFill>
        <p:spPr>
          <a:xfrm>
            <a:off x="0" y="588580"/>
            <a:ext cx="12192000" cy="935421"/>
          </a:xfrm>
          <a:prstGeom prst="rect">
            <a:avLst/>
          </a:prstGeom>
        </p:spPr>
      </p:pic>
      <p:sp>
        <p:nvSpPr>
          <p:cNvPr id="10" name="Title 1">
            <a:extLst>
              <a:ext uri="{FF2B5EF4-FFF2-40B4-BE49-F238E27FC236}">
                <a16:creationId xmlns:a16="http://schemas.microsoft.com/office/drawing/2014/main" id="{87E8D04A-0287-4C99-9517-22762CEDAD04}"/>
              </a:ext>
            </a:extLst>
          </p:cNvPr>
          <p:cNvSpPr txBox="1">
            <a:spLocks/>
          </p:cNvSpPr>
          <p:nvPr/>
        </p:nvSpPr>
        <p:spPr>
          <a:xfrm>
            <a:off x="1" y="1151797"/>
            <a:ext cx="12191999" cy="5703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z-Latn-AZ" sz="2000" b="1" dirty="0">
                <a:latin typeface="Lucida Console" panose="020B0609040504020204" pitchFamily="49" charset="0"/>
              </a:rPr>
              <a:t>2.</a:t>
            </a:r>
            <a:r>
              <a:rPr lang="en-US" sz="2000" b="1" dirty="0">
                <a:latin typeface="Lucida Console" panose="020B0609040504020204" pitchFamily="49" charset="0"/>
              </a:rPr>
              <a:t>1</a:t>
            </a:r>
            <a:r>
              <a:rPr lang="az-Latn-AZ" sz="2000" b="1" dirty="0">
                <a:latin typeface="Lucida Console" panose="020B0609040504020204" pitchFamily="49" charset="0"/>
              </a:rPr>
              <a:t>)</a:t>
            </a:r>
            <a:r>
              <a:rPr lang="en-US" sz="2000" b="1" dirty="0">
                <a:latin typeface="Lucida Console" panose="020B0609040504020204" pitchFamily="49" charset="0"/>
              </a:rPr>
              <a:t> Inputs</a:t>
            </a:r>
            <a:r>
              <a:rPr lang="az-Latn-AZ" sz="2000" b="1" dirty="0">
                <a:latin typeface="Lucida Console" panose="020B0609040504020204" pitchFamily="49" charset="0"/>
              </a:rPr>
              <a:t> (</a:t>
            </a:r>
            <a:r>
              <a:rPr lang="en-US" sz="2000" b="1" dirty="0">
                <a:latin typeface="Lucida Console" panose="020B0609040504020204" pitchFamily="49" charset="0"/>
              </a:rPr>
              <a:t>6</a:t>
            </a:r>
            <a:r>
              <a:rPr lang="az-Latn-AZ" sz="2000" b="1" dirty="0">
                <a:latin typeface="Lucida Console" panose="020B0609040504020204" pitchFamily="49" charset="0"/>
              </a:rPr>
              <a:t>.Action buttons)</a:t>
            </a:r>
            <a:endParaRPr lang="en-US" sz="2000" b="1" dirty="0">
              <a:latin typeface="Lucida Console" panose="020B0609040504020204" pitchFamily="49" charset="0"/>
            </a:endParaRPr>
          </a:p>
        </p:txBody>
      </p:sp>
      <p:pic>
        <p:nvPicPr>
          <p:cNvPr id="12" name="Picture 11">
            <a:extLst>
              <a:ext uri="{FF2B5EF4-FFF2-40B4-BE49-F238E27FC236}">
                <a16:creationId xmlns:a16="http://schemas.microsoft.com/office/drawing/2014/main" id="{E0D2FB22-D2AA-4525-99CA-53553BE6C5DA}"/>
              </a:ext>
            </a:extLst>
          </p:cNvPr>
          <p:cNvPicPr>
            <a:picLocks noChangeAspect="1"/>
          </p:cNvPicPr>
          <p:nvPr/>
        </p:nvPicPr>
        <p:blipFill rotWithShape="1">
          <a:blip r:embed="rId4"/>
          <a:srcRect t="3586" b="82774"/>
          <a:stretch/>
        </p:blipFill>
        <p:spPr>
          <a:xfrm>
            <a:off x="0" y="1722121"/>
            <a:ext cx="12192000" cy="935421"/>
          </a:xfrm>
          <a:prstGeom prst="rect">
            <a:avLst/>
          </a:prstGeom>
        </p:spPr>
      </p:pic>
      <p:sp>
        <p:nvSpPr>
          <p:cNvPr id="7" name="Content Placeholder 2">
            <a:extLst>
              <a:ext uri="{FF2B5EF4-FFF2-40B4-BE49-F238E27FC236}">
                <a16:creationId xmlns:a16="http://schemas.microsoft.com/office/drawing/2014/main" id="{7314F4D8-F2E0-440F-B787-960BEBFDCBE9}"/>
              </a:ext>
            </a:extLst>
          </p:cNvPr>
          <p:cNvSpPr>
            <a:spLocks noGrp="1"/>
          </p:cNvSpPr>
          <p:nvPr>
            <p:ph idx="1"/>
          </p:nvPr>
        </p:nvSpPr>
        <p:spPr>
          <a:xfrm>
            <a:off x="101600" y="2458720"/>
            <a:ext cx="11917680" cy="1950720"/>
          </a:xfrm>
        </p:spPr>
        <p:txBody>
          <a:bodyPr>
            <a:normAutofit/>
          </a:bodyPr>
          <a:lstStyle/>
          <a:p>
            <a:pPr marL="0" indent="0">
              <a:buNone/>
            </a:pPr>
            <a:r>
              <a:rPr kumimoji="0" lang="en-US" altLang="en-US" sz="2400" b="0" i="0" u="none" strike="noStrike" cap="none" normalizeH="0" baseline="0" dirty="0">
                <a:ln>
                  <a:noFill/>
                </a:ln>
                <a:solidFill>
                  <a:srgbClr val="333333"/>
                </a:solidFill>
                <a:effectLst/>
              </a:rPr>
              <a:t>You can </a:t>
            </a:r>
            <a:r>
              <a:rPr kumimoji="0" lang="en-US" altLang="en-US" sz="2400" b="0" i="0" u="none" strike="noStrike" cap="none" normalizeH="0" baseline="0" dirty="0" err="1">
                <a:ln>
                  <a:noFill/>
                </a:ln>
                <a:solidFill>
                  <a:srgbClr val="333333"/>
                </a:solidFill>
                <a:effectLst/>
              </a:rPr>
              <a:t>customise</a:t>
            </a:r>
            <a:r>
              <a:rPr kumimoji="0" lang="en-US" altLang="en-US" sz="2400" b="0" i="0" u="none" strike="noStrike" cap="none" normalizeH="0" baseline="0" dirty="0">
                <a:ln>
                  <a:noFill/>
                </a:ln>
                <a:solidFill>
                  <a:srgbClr val="333333"/>
                </a:solidFill>
                <a:effectLst/>
              </a:rPr>
              <a:t> the appearance using the class argument by using one of </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200" b="0" i="0" u="none" strike="noStrike" cap="none" normalizeH="0" baseline="0" dirty="0" err="1">
                <a:ln>
                  <a:noFill/>
                </a:ln>
                <a:solidFill>
                  <a:srgbClr val="333333"/>
                </a:solidFill>
                <a:effectLst/>
                <a:latin typeface="Lucida Console" panose="020B0609040504020204" pitchFamily="49" charset="0"/>
              </a:rPr>
              <a:t>btn</a:t>
            </a:r>
            <a:r>
              <a:rPr kumimoji="0" lang="en-US" altLang="en-US" sz="2200" b="0" i="0" u="none" strike="noStrike" cap="none" normalizeH="0" baseline="0" dirty="0">
                <a:ln>
                  <a:noFill/>
                </a:ln>
                <a:solidFill>
                  <a:srgbClr val="333333"/>
                </a:solidFill>
                <a:effectLst/>
                <a:latin typeface="Lucida Console" panose="020B0609040504020204" pitchFamily="49" charset="0"/>
              </a:rPr>
              <a:t>-primary"</a:t>
            </a:r>
            <a:r>
              <a:rPr kumimoji="0" lang="en-US" altLang="en-US" sz="2000" b="0" i="0" u="none" strike="noStrike" cap="none" normalizeH="0" baseline="0" dirty="0">
                <a:ln>
                  <a:noFill/>
                </a:ln>
                <a:solidFill>
                  <a:srgbClr val="333333"/>
                </a:solidFill>
                <a:effectLst/>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200" b="0" i="0" u="none" strike="noStrike" cap="none" normalizeH="0" baseline="0" dirty="0" err="1">
                <a:ln>
                  <a:noFill/>
                </a:ln>
                <a:solidFill>
                  <a:srgbClr val="333333"/>
                </a:solidFill>
                <a:effectLst/>
                <a:latin typeface="Lucida Console" panose="020B0609040504020204" pitchFamily="49" charset="0"/>
              </a:rPr>
              <a:t>btn</a:t>
            </a:r>
            <a:r>
              <a:rPr kumimoji="0" lang="en-US" altLang="en-US" sz="2200" b="0" i="0" u="none" strike="noStrike" cap="none" normalizeH="0" baseline="0" dirty="0">
                <a:ln>
                  <a:noFill/>
                </a:ln>
                <a:solidFill>
                  <a:srgbClr val="333333"/>
                </a:solidFill>
                <a:effectLst/>
                <a:latin typeface="Lucida Console" panose="020B0609040504020204" pitchFamily="49" charset="0"/>
              </a:rPr>
              <a:t>-success"</a:t>
            </a:r>
            <a:r>
              <a:rPr kumimoji="0" lang="en-US" altLang="en-US" sz="2000" b="0" i="0" u="none" strike="noStrike" cap="none" normalizeH="0" baseline="0" dirty="0">
                <a:ln>
                  <a:noFill/>
                </a:ln>
                <a:solidFill>
                  <a:srgbClr val="333333"/>
                </a:solidFill>
                <a:effectLst/>
              </a:rPr>
              <a:t>,</a:t>
            </a:r>
            <a:r>
              <a:rPr lang="en-US" altLang="en-US" sz="2200" dirty="0">
                <a:solidFill>
                  <a:srgbClr val="333333"/>
                </a:solidFill>
                <a:latin typeface="Lucida Console" panose="020B0609040504020204" pitchFamily="49" charset="0"/>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200" b="0" i="0" u="none" strike="noStrike" cap="none" normalizeH="0" baseline="0" dirty="0" err="1">
                <a:ln>
                  <a:noFill/>
                </a:ln>
                <a:solidFill>
                  <a:srgbClr val="333333"/>
                </a:solidFill>
                <a:effectLst/>
                <a:latin typeface="Lucida Console" panose="020B0609040504020204" pitchFamily="49" charset="0"/>
              </a:rPr>
              <a:t>btn</a:t>
            </a:r>
            <a:r>
              <a:rPr kumimoji="0" lang="en-US" altLang="en-US" sz="2200" b="0" i="0" u="none" strike="noStrike" cap="none" normalizeH="0" baseline="0" dirty="0">
                <a:ln>
                  <a:noFill/>
                </a:ln>
                <a:solidFill>
                  <a:srgbClr val="333333"/>
                </a:solidFill>
                <a:effectLst/>
                <a:latin typeface="Lucida Console" panose="020B0609040504020204" pitchFamily="49" charset="0"/>
              </a:rPr>
              <a:t>-info"</a:t>
            </a:r>
            <a:r>
              <a:rPr kumimoji="0" lang="en-US" altLang="en-US" sz="2000" b="0" i="0" u="none" strike="noStrike" cap="none" normalizeH="0" baseline="0" dirty="0">
                <a:ln>
                  <a:noFill/>
                </a:ln>
                <a:solidFill>
                  <a:srgbClr val="333333"/>
                </a:solidFill>
                <a:effectLst/>
              </a:rPr>
              <a:t>,</a:t>
            </a:r>
            <a:r>
              <a:rPr lang="en-US" altLang="en-US" sz="2200" dirty="0">
                <a:solidFill>
                  <a:srgbClr val="333333"/>
                </a:solidFill>
                <a:latin typeface="Lucida Console" panose="020B0609040504020204" pitchFamily="49" charset="0"/>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200" b="0" i="0" u="none" strike="noStrike" cap="none" normalizeH="0" baseline="0" dirty="0" err="1">
                <a:ln>
                  <a:noFill/>
                </a:ln>
                <a:solidFill>
                  <a:srgbClr val="333333"/>
                </a:solidFill>
                <a:effectLst/>
                <a:latin typeface="Lucida Console" panose="020B0609040504020204" pitchFamily="49" charset="0"/>
              </a:rPr>
              <a:t>btn</a:t>
            </a:r>
            <a:r>
              <a:rPr kumimoji="0" lang="en-US" altLang="en-US" sz="2200" b="0" i="0" u="none" strike="noStrike" cap="none" normalizeH="0" baseline="0" dirty="0">
                <a:ln>
                  <a:noFill/>
                </a:ln>
                <a:solidFill>
                  <a:srgbClr val="333333"/>
                </a:solidFill>
                <a:effectLst/>
                <a:latin typeface="Lucida Console" panose="020B0609040504020204" pitchFamily="49" charset="0"/>
              </a:rPr>
              <a:t>-warning"</a:t>
            </a:r>
            <a:r>
              <a:rPr kumimoji="0" lang="en-US" altLang="en-US" sz="2400" b="0" i="0" u="none" strike="noStrike" cap="none" normalizeH="0" baseline="0" dirty="0">
                <a:ln>
                  <a:noFill/>
                </a:ln>
                <a:solidFill>
                  <a:srgbClr val="333333"/>
                </a:solidFill>
                <a:effectLst/>
              </a:rPr>
              <a:t>, or </a:t>
            </a:r>
            <a:r>
              <a:rPr lang="en-US" altLang="en-US" sz="2200" dirty="0">
                <a:solidFill>
                  <a:srgbClr val="333333"/>
                </a:solidFill>
                <a:latin typeface="Lucida Console" panose="020B0609040504020204" pitchFamily="49" charset="0"/>
              </a:rPr>
              <a:t>"</a:t>
            </a:r>
            <a:r>
              <a:rPr lang="en-US" altLang="en-US" sz="2200" dirty="0" err="1">
                <a:solidFill>
                  <a:srgbClr val="333333"/>
                </a:solidFill>
                <a:latin typeface="Lucida Console" panose="020B0609040504020204" pitchFamily="49" charset="0"/>
              </a:rPr>
              <a:t>btn</a:t>
            </a:r>
            <a:r>
              <a:rPr lang="en-US" altLang="en-US" sz="2200" dirty="0">
                <a:solidFill>
                  <a:srgbClr val="333333"/>
                </a:solidFill>
                <a:latin typeface="Lucida Console" panose="020B0609040504020204" pitchFamily="49" charset="0"/>
              </a:rPr>
              <a:t>-danger"</a:t>
            </a:r>
            <a:r>
              <a:rPr kumimoji="0" lang="en-US" altLang="en-US" sz="2400" b="0" i="0" u="none" strike="noStrike" cap="none" normalizeH="0" baseline="0" dirty="0">
                <a:ln>
                  <a:noFill/>
                </a:ln>
                <a:solidFill>
                  <a:srgbClr val="333333"/>
                </a:solidFill>
                <a:effectLst/>
              </a:rPr>
              <a:t>. You can also change the size with </a:t>
            </a:r>
            <a:r>
              <a:rPr lang="en-US" altLang="en-US" sz="2200" dirty="0">
                <a:solidFill>
                  <a:srgbClr val="333333"/>
                </a:solidFill>
                <a:latin typeface="Lucida Console" panose="020B0609040504020204" pitchFamily="49" charset="0"/>
              </a:rPr>
              <a:t>"</a:t>
            </a:r>
            <a:r>
              <a:rPr lang="en-US" altLang="en-US" sz="2200" dirty="0" err="1">
                <a:solidFill>
                  <a:srgbClr val="333333"/>
                </a:solidFill>
                <a:latin typeface="Lucida Console" panose="020B0609040504020204" pitchFamily="49" charset="0"/>
              </a:rPr>
              <a:t>btn</a:t>
            </a:r>
            <a:r>
              <a:rPr lang="en-US" altLang="en-US" sz="2200" dirty="0">
                <a:solidFill>
                  <a:srgbClr val="333333"/>
                </a:solidFill>
                <a:latin typeface="Lucida Console" panose="020B0609040504020204" pitchFamily="49" charset="0"/>
              </a:rPr>
              <a:t>-lg"</a:t>
            </a:r>
            <a:r>
              <a:rPr kumimoji="0" lang="en-US" altLang="en-US" sz="2000" b="0" i="0" u="none" strike="noStrike" cap="none" normalizeH="0" baseline="0" dirty="0">
                <a:ln>
                  <a:noFill/>
                </a:ln>
                <a:solidFill>
                  <a:srgbClr val="333333"/>
                </a:solidFill>
                <a:effectLst/>
              </a:rPr>
              <a:t>, </a:t>
            </a:r>
            <a:r>
              <a:rPr lang="en-US" altLang="en-US" sz="2200" dirty="0">
                <a:solidFill>
                  <a:srgbClr val="333333"/>
                </a:solidFill>
                <a:latin typeface="Lucida Console" panose="020B0609040504020204" pitchFamily="49" charset="0"/>
              </a:rPr>
              <a:t>"</a:t>
            </a:r>
            <a:r>
              <a:rPr lang="en-US" altLang="en-US" sz="2200" dirty="0" err="1">
                <a:solidFill>
                  <a:srgbClr val="333333"/>
                </a:solidFill>
                <a:latin typeface="Lucida Console" panose="020B0609040504020204" pitchFamily="49" charset="0"/>
              </a:rPr>
              <a:t>btn-sm</a:t>
            </a:r>
            <a:r>
              <a:rPr lang="en-US" altLang="en-US" sz="2200" dirty="0">
                <a:solidFill>
                  <a:srgbClr val="333333"/>
                </a:solidFill>
                <a:latin typeface="Lucida Console" panose="020B0609040504020204" pitchFamily="49" charset="0"/>
              </a:rPr>
              <a:t>"</a:t>
            </a:r>
            <a:r>
              <a:rPr kumimoji="0" lang="en-US" altLang="en-US" sz="2000" b="0" i="0" u="none" strike="noStrike" cap="none" normalizeH="0" baseline="0" dirty="0">
                <a:ln>
                  <a:noFill/>
                </a:ln>
                <a:solidFill>
                  <a:srgbClr val="333333"/>
                </a:solidFill>
                <a:effectLst/>
              </a:rPr>
              <a:t>, </a:t>
            </a:r>
            <a:r>
              <a:rPr lang="en-US" altLang="en-US" sz="2200" dirty="0">
                <a:solidFill>
                  <a:srgbClr val="333333"/>
                </a:solidFill>
                <a:latin typeface="Lucida Console" panose="020B0609040504020204" pitchFamily="49" charset="0"/>
              </a:rPr>
              <a:t>"</a:t>
            </a:r>
            <a:r>
              <a:rPr lang="en-US" altLang="en-US" sz="2200" dirty="0" err="1">
                <a:solidFill>
                  <a:srgbClr val="333333"/>
                </a:solidFill>
                <a:latin typeface="Lucida Console" panose="020B0609040504020204" pitchFamily="49" charset="0"/>
              </a:rPr>
              <a:t>btn-xs</a:t>
            </a:r>
            <a:r>
              <a:rPr lang="en-US" altLang="en-US" sz="2200" dirty="0">
                <a:solidFill>
                  <a:srgbClr val="333333"/>
                </a:solidFill>
                <a:latin typeface="Lucida Console" panose="020B0609040504020204" pitchFamily="49" charset="0"/>
              </a:rPr>
              <a:t>"</a:t>
            </a:r>
            <a:r>
              <a:rPr kumimoji="0" lang="en-US" altLang="en-US" sz="2000" b="0" i="0" u="none" strike="noStrike" cap="none" normalizeH="0" baseline="0" dirty="0">
                <a:ln>
                  <a:noFill/>
                </a:ln>
                <a:solidFill>
                  <a:srgbClr val="333333"/>
                </a:solidFill>
                <a:effectLst/>
              </a:rPr>
              <a:t>.</a:t>
            </a:r>
            <a:r>
              <a:rPr lang="en-US" altLang="en-US" sz="2200" dirty="0">
                <a:solidFill>
                  <a:srgbClr val="333333"/>
                </a:solidFill>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Finally, you can make buttons span the entire width of the element they are embedded within using </a:t>
            </a:r>
            <a:r>
              <a:rPr lang="en-US" altLang="en-US" sz="2200" dirty="0">
                <a:solidFill>
                  <a:srgbClr val="333333"/>
                </a:solidFill>
                <a:latin typeface="Lucida Console" panose="020B0609040504020204" pitchFamily="49" charset="0"/>
              </a:rPr>
              <a:t>"</a:t>
            </a:r>
            <a:r>
              <a:rPr lang="en-US" altLang="en-US" sz="2200" dirty="0" err="1">
                <a:solidFill>
                  <a:srgbClr val="333333"/>
                </a:solidFill>
                <a:latin typeface="Lucida Console" panose="020B0609040504020204" pitchFamily="49" charset="0"/>
              </a:rPr>
              <a:t>btn</a:t>
            </a:r>
            <a:r>
              <a:rPr lang="en-US" altLang="en-US" sz="2200" dirty="0">
                <a:solidFill>
                  <a:srgbClr val="333333"/>
                </a:solidFill>
                <a:latin typeface="Lucida Console" panose="020B0609040504020204" pitchFamily="49" charset="0"/>
              </a:rPr>
              <a:t>-block"</a:t>
            </a:r>
            <a:r>
              <a:rPr kumimoji="0" lang="en-US" altLang="en-US" sz="2400" b="0" i="0" u="none" strike="noStrike" cap="none" normalizeH="0" baseline="0" dirty="0">
                <a:ln>
                  <a:noFill/>
                </a:ln>
                <a:solidFill>
                  <a:srgbClr val="333333"/>
                </a:solidFill>
                <a:effectLst/>
              </a:rPr>
              <a:t>. See the detail of the underlying CSS classes at </a:t>
            </a:r>
            <a:r>
              <a:rPr kumimoji="0" lang="en-US" altLang="en-US" sz="2400" b="0" i="0" u="none" strike="noStrike" cap="none" normalizeH="0" baseline="0" dirty="0">
                <a:ln>
                  <a:noFill/>
                </a:ln>
                <a:solidFill>
                  <a:srgbClr val="4183C4"/>
                </a:solidFill>
                <a:effectLst/>
                <a:hlinkClick r:id="rId5"/>
              </a:rPr>
              <a:t>http://bootstrapdocs.com/v3.3.6/docs/css/#buttons</a:t>
            </a:r>
            <a:r>
              <a:rPr kumimoji="0" lang="en-US" altLang="en-US" sz="2400" b="0" i="0" u="none" strike="noStrike" cap="none" normalizeH="0" baseline="0" dirty="0">
                <a:ln>
                  <a:noFill/>
                </a:ln>
                <a:solidFill>
                  <a:srgbClr val="333333"/>
                </a:solidFill>
                <a:effectLst/>
              </a:rPr>
              <a:t>.</a:t>
            </a:r>
            <a:r>
              <a:rPr kumimoji="0" lang="en-US" altLang="en-US" sz="2400" b="0" i="0" u="none" strike="noStrike" cap="none" normalizeH="0" baseline="0" dirty="0">
                <a:ln>
                  <a:noFill/>
                </a:ln>
                <a:solidFill>
                  <a:schemeClr val="tx1"/>
                </a:solidFill>
                <a:effectLst/>
              </a:rPr>
              <a:t> </a:t>
            </a:r>
          </a:p>
          <a:p>
            <a:endParaRPr lang="en-US" sz="2400" dirty="0"/>
          </a:p>
        </p:txBody>
      </p:sp>
      <p:pic>
        <p:nvPicPr>
          <p:cNvPr id="6" name="Picture 5">
            <a:extLst>
              <a:ext uri="{FF2B5EF4-FFF2-40B4-BE49-F238E27FC236}">
                <a16:creationId xmlns:a16="http://schemas.microsoft.com/office/drawing/2014/main" id="{E42DD271-8B77-49D6-B734-E370593311BD}"/>
              </a:ext>
            </a:extLst>
          </p:cNvPr>
          <p:cNvPicPr>
            <a:picLocks noChangeAspect="1"/>
          </p:cNvPicPr>
          <p:nvPr/>
        </p:nvPicPr>
        <p:blipFill rotWithShape="1">
          <a:blip r:embed="rId6"/>
          <a:srcRect t="3112" b="80147"/>
          <a:stretch/>
        </p:blipFill>
        <p:spPr>
          <a:xfrm>
            <a:off x="-2" y="4866640"/>
            <a:ext cx="12192000" cy="1148080"/>
          </a:xfrm>
          <a:prstGeom prst="rect">
            <a:avLst/>
          </a:prstGeom>
        </p:spPr>
      </p:pic>
    </p:spTree>
    <p:extLst>
      <p:ext uri="{BB962C8B-B14F-4D97-AF65-F5344CB8AC3E}">
        <p14:creationId xmlns:p14="http://schemas.microsoft.com/office/powerpoint/2010/main" val="3692043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az-Latn-AZ" sz="2000" b="1" dirty="0">
                <a:latin typeface="Lucida Console" panose="020B0609040504020204" pitchFamily="49" charset="0"/>
              </a:rPr>
              <a:t>2.</a:t>
            </a:r>
            <a:r>
              <a:rPr lang="en-US" sz="2000" b="1" dirty="0">
                <a:latin typeface="Lucida Console" panose="020B0609040504020204" pitchFamily="49" charset="0"/>
              </a:rPr>
              <a:t>2</a:t>
            </a:r>
            <a:r>
              <a:rPr lang="az-Latn-AZ" sz="2000" b="1" dirty="0">
                <a:latin typeface="Lucida Console" panose="020B0609040504020204" pitchFamily="49" charset="0"/>
              </a:rPr>
              <a:t>)</a:t>
            </a:r>
            <a:r>
              <a:rPr lang="en-US" sz="2000" b="1" dirty="0">
                <a:latin typeface="Lucida Console" panose="020B0609040504020204" pitchFamily="49" charset="0"/>
              </a:rPr>
              <a:t> Outputs</a:t>
            </a:r>
          </a:p>
        </p:txBody>
      </p:sp>
      <p:sp>
        <p:nvSpPr>
          <p:cNvPr id="7" name="Content Placeholder 2">
            <a:extLst>
              <a:ext uri="{FF2B5EF4-FFF2-40B4-BE49-F238E27FC236}">
                <a16:creationId xmlns:a16="http://schemas.microsoft.com/office/drawing/2014/main" id="{7314F4D8-F2E0-440F-B787-960BEBFDCBE9}"/>
              </a:ext>
            </a:extLst>
          </p:cNvPr>
          <p:cNvSpPr>
            <a:spLocks noGrp="1"/>
          </p:cNvSpPr>
          <p:nvPr>
            <p:ph idx="1"/>
          </p:nvPr>
        </p:nvSpPr>
        <p:spPr>
          <a:xfrm>
            <a:off x="137158" y="359648"/>
            <a:ext cx="11917680" cy="2951830"/>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Helvetica Neue"/>
              </a:rPr>
              <a:t>Outputs in the UI create placeholders that are later filled by the server function. Like inputs, outputs take a unique ID as their first argument: if your UI specification creates an output with ID </a:t>
            </a:r>
            <a:r>
              <a:rPr kumimoji="0" lang="en-US" altLang="en-US" sz="2200" b="0" i="0" u="none" strike="noStrike" cap="none" normalizeH="0" baseline="0" dirty="0">
                <a:ln>
                  <a:noFill/>
                </a:ln>
                <a:solidFill>
                  <a:srgbClr val="333333"/>
                </a:solidFill>
                <a:effectLst/>
                <a:latin typeface="Lucida Console" panose="020B0609040504020204" pitchFamily="49" charset="0"/>
              </a:rPr>
              <a:t>"plot"</a:t>
            </a:r>
            <a:r>
              <a:rPr kumimoji="0" lang="en-US" altLang="en-US" sz="2400" b="0" i="0" u="none" strike="noStrike" cap="none" normalizeH="0" baseline="0" dirty="0">
                <a:ln>
                  <a:noFill/>
                </a:ln>
                <a:solidFill>
                  <a:srgbClr val="333333"/>
                </a:solidFill>
                <a:effectLst/>
                <a:latin typeface="Helvetica Neue"/>
              </a:rPr>
              <a:t>, you’ll access it in the server function with </a:t>
            </a:r>
            <a:r>
              <a:rPr lang="en-US" altLang="en-US" sz="2200" dirty="0" err="1">
                <a:solidFill>
                  <a:srgbClr val="333333"/>
                </a:solidFill>
                <a:latin typeface="Lucida Console" panose="020B0609040504020204" pitchFamily="49" charset="0"/>
              </a:rPr>
              <a:t>output$plot</a:t>
            </a:r>
            <a:r>
              <a:rPr kumimoji="0" lang="en-US" altLang="en-US" sz="2400" b="0" i="0" u="none" strike="noStrike" cap="none" normalizeH="0" baseline="0" dirty="0">
                <a:ln>
                  <a:noFill/>
                </a:ln>
                <a:solidFill>
                  <a:srgbClr val="333333"/>
                </a:solidFill>
                <a:effectLst/>
                <a:latin typeface="Helvetica Neue"/>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Helvetica Neue"/>
              </a:rPr>
              <a:t>Each </a:t>
            </a:r>
            <a:r>
              <a:rPr lang="en-US" altLang="en-US" sz="2200" dirty="0">
                <a:solidFill>
                  <a:srgbClr val="333333"/>
                </a:solidFill>
                <a:latin typeface="Lucida Console" panose="020B0609040504020204" pitchFamily="49" charset="0"/>
              </a:rPr>
              <a:t>output</a:t>
            </a:r>
            <a:r>
              <a:rPr kumimoji="0" lang="en-US" altLang="en-US" sz="2400" b="0" i="0" u="none" strike="noStrike" cap="none" normalizeH="0" baseline="0" dirty="0">
                <a:ln>
                  <a:noFill/>
                </a:ln>
                <a:solidFill>
                  <a:srgbClr val="333333"/>
                </a:solidFill>
                <a:effectLst/>
                <a:latin typeface="Helvetica Neue"/>
              </a:rPr>
              <a:t> function on the front end is coupled with a </a:t>
            </a:r>
            <a:r>
              <a:rPr lang="en-US" altLang="en-US" sz="2200" dirty="0">
                <a:solidFill>
                  <a:srgbClr val="333333"/>
                </a:solidFill>
                <a:latin typeface="Lucida Console" panose="020B0609040504020204" pitchFamily="49" charset="0"/>
              </a:rPr>
              <a:t>render</a:t>
            </a:r>
            <a:r>
              <a:rPr kumimoji="0" lang="en-US" altLang="en-US" sz="2400" b="0" i="0" u="none" strike="noStrike" cap="none" normalizeH="0" baseline="0" dirty="0">
                <a:ln>
                  <a:noFill/>
                </a:ln>
                <a:solidFill>
                  <a:srgbClr val="333333"/>
                </a:solidFill>
                <a:effectLst/>
                <a:latin typeface="Helvetica Neue"/>
              </a:rPr>
              <a:t> function in the back end. There are three main types of output, corresponding to the three things you usually include in a report: text, tables, and plots. The following sections show you the basics of the output functions on the front end, along with the corresponding </a:t>
            </a:r>
            <a:r>
              <a:rPr lang="en-US" altLang="en-US" sz="2200" dirty="0">
                <a:solidFill>
                  <a:srgbClr val="333333"/>
                </a:solidFill>
                <a:latin typeface="Lucida Console" panose="020B0609040504020204" pitchFamily="49" charset="0"/>
              </a:rPr>
              <a:t>render</a:t>
            </a:r>
            <a:r>
              <a:rPr kumimoji="0" lang="en-US" altLang="en-US" sz="2400" b="0" i="0" u="none" strike="noStrike" cap="none" normalizeH="0" baseline="0" dirty="0">
                <a:ln>
                  <a:noFill/>
                </a:ln>
                <a:solidFill>
                  <a:srgbClr val="333333"/>
                </a:solidFill>
                <a:effectLst/>
                <a:latin typeface="Helvetica Neue"/>
              </a:rPr>
              <a:t> functions in the back end.</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C63943AE-4A71-407A-8632-5C82BAE450E9}"/>
              </a:ext>
            </a:extLst>
          </p:cNvPr>
          <p:cNvSpPr txBox="1">
            <a:spLocks/>
          </p:cNvSpPr>
          <p:nvPr/>
        </p:nvSpPr>
        <p:spPr>
          <a:xfrm>
            <a:off x="-2" y="3409712"/>
            <a:ext cx="12191999" cy="5703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z-Latn-AZ" sz="2000" b="1" dirty="0">
                <a:latin typeface="Lucida Console" panose="020B0609040504020204" pitchFamily="49" charset="0"/>
              </a:rPr>
              <a:t>2.</a:t>
            </a:r>
            <a:r>
              <a:rPr lang="en-US" sz="2000" b="1" dirty="0">
                <a:latin typeface="Lucida Console" panose="020B0609040504020204" pitchFamily="49" charset="0"/>
              </a:rPr>
              <a:t>2</a:t>
            </a:r>
            <a:r>
              <a:rPr lang="az-Latn-AZ" sz="2000" b="1" dirty="0">
                <a:latin typeface="Lucida Console" panose="020B0609040504020204" pitchFamily="49" charset="0"/>
              </a:rPr>
              <a:t>)</a:t>
            </a:r>
            <a:r>
              <a:rPr lang="en-US" sz="2000" b="1" dirty="0">
                <a:latin typeface="Lucida Console" panose="020B0609040504020204" pitchFamily="49" charset="0"/>
              </a:rPr>
              <a:t> Outputs</a:t>
            </a:r>
            <a:r>
              <a:rPr lang="az-Latn-AZ" sz="2000" b="1" dirty="0">
                <a:latin typeface="Lucida Console" panose="020B0609040504020204" pitchFamily="49" charset="0"/>
              </a:rPr>
              <a:t> (</a:t>
            </a:r>
            <a:r>
              <a:rPr lang="en-US" sz="2000" b="1" dirty="0">
                <a:latin typeface="Lucida Console" panose="020B0609040504020204" pitchFamily="49" charset="0"/>
              </a:rPr>
              <a:t>1</a:t>
            </a:r>
            <a:r>
              <a:rPr lang="az-Latn-AZ" sz="2000" b="1" dirty="0">
                <a:latin typeface="Lucida Console" panose="020B0609040504020204" pitchFamily="49" charset="0"/>
              </a:rPr>
              <a:t>.</a:t>
            </a:r>
            <a:r>
              <a:rPr lang="en-US" sz="2000" b="1" dirty="0">
                <a:latin typeface="Lucida Console" panose="020B0609040504020204" pitchFamily="49" charset="0"/>
              </a:rPr>
              <a:t>Text</a:t>
            </a:r>
            <a:r>
              <a:rPr lang="az-Latn-AZ" sz="2000" b="1" dirty="0">
                <a:latin typeface="Lucida Console" panose="020B0609040504020204" pitchFamily="49" charset="0"/>
              </a:rPr>
              <a:t>)</a:t>
            </a:r>
            <a:endParaRPr lang="en-US" sz="2000" b="1" dirty="0">
              <a:latin typeface="Lucida Console" panose="020B0609040504020204" pitchFamily="49" charset="0"/>
            </a:endParaRPr>
          </a:p>
        </p:txBody>
      </p:sp>
      <p:pic>
        <p:nvPicPr>
          <p:cNvPr id="5" name="Picture 4">
            <a:extLst>
              <a:ext uri="{FF2B5EF4-FFF2-40B4-BE49-F238E27FC236}">
                <a16:creationId xmlns:a16="http://schemas.microsoft.com/office/drawing/2014/main" id="{680B52F5-81D4-4F81-BC3B-A43948B58FBD}"/>
              </a:ext>
            </a:extLst>
          </p:cNvPr>
          <p:cNvPicPr>
            <a:picLocks noChangeAspect="1"/>
          </p:cNvPicPr>
          <p:nvPr/>
        </p:nvPicPr>
        <p:blipFill rotWithShape="1">
          <a:blip r:embed="rId3"/>
          <a:srcRect t="3112" b="81184"/>
          <a:stretch/>
        </p:blipFill>
        <p:spPr>
          <a:xfrm>
            <a:off x="0" y="3980036"/>
            <a:ext cx="12192000" cy="1076960"/>
          </a:xfrm>
          <a:prstGeom prst="rect">
            <a:avLst/>
          </a:prstGeom>
        </p:spPr>
      </p:pic>
      <p:sp>
        <p:nvSpPr>
          <p:cNvPr id="11" name="Content Placeholder 2">
            <a:extLst>
              <a:ext uri="{FF2B5EF4-FFF2-40B4-BE49-F238E27FC236}">
                <a16:creationId xmlns:a16="http://schemas.microsoft.com/office/drawing/2014/main" id="{C2AAFEFB-E888-43E0-99C6-60DEB5082D43}"/>
              </a:ext>
            </a:extLst>
          </p:cNvPr>
          <p:cNvSpPr txBox="1">
            <a:spLocks/>
          </p:cNvSpPr>
          <p:nvPr/>
        </p:nvSpPr>
        <p:spPr>
          <a:xfrm>
            <a:off x="137158" y="4969604"/>
            <a:ext cx="11917680" cy="16140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Helvetica Neue"/>
              </a:rPr>
              <a:t>Output regular text with </a:t>
            </a:r>
            <a:r>
              <a:rPr kumimoji="0" lang="en-US" altLang="en-US" sz="2200" b="0" i="0" u="none" strike="noStrike" cap="none" normalizeH="0" baseline="0" dirty="0" err="1">
                <a:ln>
                  <a:noFill/>
                </a:ln>
                <a:solidFill>
                  <a:srgbClr val="333333"/>
                </a:solidFill>
                <a:effectLst/>
                <a:latin typeface="Lucida Console" panose="020B0609040504020204" pitchFamily="49" charset="0"/>
              </a:rPr>
              <a:t>textOutput</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Helvetica Neue"/>
              </a:rPr>
              <a:t>and fixed code and console output with </a:t>
            </a:r>
            <a:r>
              <a:rPr kumimoji="0" lang="en-US" altLang="en-US" sz="2200" b="0" i="0" u="none" strike="noStrike" cap="none" normalizeH="0" baseline="0" dirty="0" err="1">
                <a:ln>
                  <a:noFill/>
                </a:ln>
                <a:solidFill>
                  <a:srgbClr val="333333"/>
                </a:solidFill>
                <a:effectLst/>
                <a:latin typeface="Lucida Console" panose="020B0609040504020204" pitchFamily="49" charset="0"/>
              </a:rPr>
              <a:t>verbatimTextOutput</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Helvetica Neue"/>
              </a:rPr>
              <a:t>.</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err="1">
                <a:solidFill>
                  <a:srgbClr val="333333"/>
                </a:solidFill>
                <a:latin typeface="Lucida Console" panose="020B0609040504020204" pitchFamily="49" charset="0"/>
              </a:rPr>
              <a:t>renderText</a:t>
            </a:r>
            <a:r>
              <a:rPr lang="en-US" altLang="en-US" sz="2200" dirty="0">
                <a:solidFill>
                  <a:srgbClr val="333333"/>
                </a:solidFill>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Helvetica Neue"/>
              </a:rPr>
              <a:t> combines the result into a single string.</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err="1">
                <a:solidFill>
                  <a:srgbClr val="333333"/>
                </a:solidFill>
                <a:latin typeface="Lucida Console" panose="020B0609040504020204" pitchFamily="49" charset="0"/>
              </a:rPr>
              <a:t>renderPrint</a:t>
            </a:r>
            <a:r>
              <a:rPr lang="en-US" altLang="en-US" sz="2200" dirty="0">
                <a:solidFill>
                  <a:srgbClr val="333333"/>
                </a:solidFill>
                <a:latin typeface="Lucida Console" panose="020B0609040504020204" pitchFamily="49" charset="0"/>
              </a:rPr>
              <a:t>() </a:t>
            </a:r>
            <a:r>
              <a:rPr kumimoji="0" lang="en-US" altLang="en-US" sz="2400" b="0" i="1" u="none" strike="noStrike" cap="none" normalizeH="0" baseline="0" dirty="0">
                <a:ln>
                  <a:noFill/>
                </a:ln>
                <a:solidFill>
                  <a:srgbClr val="333333"/>
                </a:solidFill>
                <a:effectLst/>
                <a:latin typeface="Helvetica Neue"/>
              </a:rPr>
              <a:t>prints</a:t>
            </a:r>
            <a:r>
              <a:rPr kumimoji="0" lang="en-US" altLang="en-US" sz="2400" b="0" i="0" u="none" strike="noStrike" cap="none" normalizeH="0" baseline="0" dirty="0">
                <a:ln>
                  <a:noFill/>
                </a:ln>
                <a:solidFill>
                  <a:srgbClr val="333333"/>
                </a:solidFill>
                <a:effectLst/>
                <a:latin typeface="Helvetica Neue"/>
              </a:rPr>
              <a:t> the result.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4041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az-Latn-AZ" sz="2000" b="1" dirty="0">
                <a:latin typeface="Lucida Console" panose="020B0609040504020204" pitchFamily="49" charset="0"/>
              </a:rPr>
              <a:t>2.</a:t>
            </a:r>
            <a:r>
              <a:rPr lang="en-US" sz="2000" b="1" dirty="0">
                <a:latin typeface="Lucida Console" panose="020B0609040504020204" pitchFamily="49" charset="0"/>
              </a:rPr>
              <a:t>2</a:t>
            </a:r>
            <a:r>
              <a:rPr lang="az-Latn-AZ" sz="2000" b="1" dirty="0">
                <a:latin typeface="Lucida Console" panose="020B0609040504020204" pitchFamily="49" charset="0"/>
              </a:rPr>
              <a:t>)</a:t>
            </a:r>
            <a:r>
              <a:rPr lang="en-US" sz="2000" b="1" dirty="0">
                <a:latin typeface="Lucida Console" panose="020B0609040504020204" pitchFamily="49" charset="0"/>
              </a:rPr>
              <a:t> Outputs</a:t>
            </a:r>
            <a:r>
              <a:rPr lang="az-Latn-AZ" sz="2000" b="1" dirty="0">
                <a:latin typeface="Lucida Console" panose="020B0609040504020204" pitchFamily="49" charset="0"/>
              </a:rPr>
              <a:t> (</a:t>
            </a:r>
            <a:r>
              <a:rPr lang="en-US" sz="2000" b="1" dirty="0">
                <a:latin typeface="Lucida Console" panose="020B0609040504020204" pitchFamily="49" charset="0"/>
              </a:rPr>
              <a:t>2</a:t>
            </a:r>
            <a:r>
              <a:rPr lang="az-Latn-AZ" sz="2000" b="1" dirty="0">
                <a:latin typeface="Lucida Console" panose="020B0609040504020204" pitchFamily="49" charset="0"/>
              </a:rPr>
              <a:t>.Tables)</a:t>
            </a:r>
            <a:endParaRPr lang="en-US" sz="2000" b="1" dirty="0">
              <a:latin typeface="Lucida Console" panose="020B0609040504020204" pitchFamily="49" charset="0"/>
            </a:endParaRPr>
          </a:p>
        </p:txBody>
      </p:sp>
      <p:pic>
        <p:nvPicPr>
          <p:cNvPr id="9" name="Content Placeholder 8">
            <a:extLst>
              <a:ext uri="{FF2B5EF4-FFF2-40B4-BE49-F238E27FC236}">
                <a16:creationId xmlns:a16="http://schemas.microsoft.com/office/drawing/2014/main" id="{8B553DA7-D59A-4FD7-865C-8ECDD24B2D7C}"/>
              </a:ext>
            </a:extLst>
          </p:cNvPr>
          <p:cNvPicPr>
            <a:picLocks noGrp="1" noChangeAspect="1"/>
          </p:cNvPicPr>
          <p:nvPr>
            <p:ph idx="1"/>
          </p:nvPr>
        </p:nvPicPr>
        <p:blipFill rotWithShape="1">
          <a:blip r:embed="rId3"/>
          <a:srcRect t="3517" b="12647"/>
          <a:stretch/>
        </p:blipFill>
        <p:spPr>
          <a:xfrm>
            <a:off x="-2" y="537780"/>
            <a:ext cx="12174309" cy="5741100"/>
          </a:xfrm>
        </p:spPr>
      </p:pic>
    </p:spTree>
    <p:extLst>
      <p:ext uri="{BB962C8B-B14F-4D97-AF65-F5344CB8AC3E}">
        <p14:creationId xmlns:p14="http://schemas.microsoft.com/office/powerpoint/2010/main" val="2600224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314F4D8-F2E0-440F-B787-960BEBFDCBE9}"/>
              </a:ext>
            </a:extLst>
          </p:cNvPr>
          <p:cNvSpPr>
            <a:spLocks noGrp="1"/>
          </p:cNvSpPr>
          <p:nvPr>
            <p:ph idx="1"/>
          </p:nvPr>
        </p:nvSpPr>
        <p:spPr>
          <a:xfrm>
            <a:off x="137160" y="1182608"/>
            <a:ext cx="11917680" cy="3744992"/>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333333"/>
                </a:solidFill>
                <a:effectLst/>
              </a:rPr>
              <a:t>There are two options for displaying data frames in tables:</a:t>
            </a:r>
            <a:endParaRPr kumimoji="0" lang="en-US" altLang="en-US" sz="26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rgbClr val="333333"/>
                </a:solidFill>
                <a:effectLst/>
                <a:latin typeface="Lucida Console" panose="020B0609040504020204" pitchFamily="49" charset="0"/>
              </a:rPr>
              <a:t>tableOutput</a:t>
            </a:r>
            <a:r>
              <a:rPr kumimoji="0" lang="en-US" altLang="en-US" sz="2400" b="0" i="0" u="none" strike="noStrike" cap="none" normalizeH="0" baseline="0" dirty="0">
                <a:ln>
                  <a:noFill/>
                </a:ln>
                <a:solidFill>
                  <a:srgbClr val="333333"/>
                </a:solidFill>
                <a:effectLst/>
                <a:latin typeface="Lucida Console" panose="020B0609040504020204" pitchFamily="49" charset="0"/>
              </a:rPr>
              <a:t>() </a:t>
            </a:r>
            <a:r>
              <a:rPr kumimoji="0" lang="en-US" altLang="en-US" sz="2600" b="0" i="0" u="none" strike="noStrike" cap="none" normalizeH="0" baseline="0" dirty="0">
                <a:ln>
                  <a:noFill/>
                </a:ln>
                <a:solidFill>
                  <a:srgbClr val="333333"/>
                </a:solidFill>
                <a:effectLst/>
              </a:rPr>
              <a:t>and </a:t>
            </a:r>
            <a:r>
              <a:rPr kumimoji="0" lang="en-US" altLang="en-US" sz="2400" b="0" i="0" u="none" strike="noStrike" cap="none" normalizeH="0" baseline="0" dirty="0" err="1">
                <a:ln>
                  <a:noFill/>
                </a:ln>
                <a:solidFill>
                  <a:srgbClr val="333333"/>
                </a:solidFill>
                <a:effectLst/>
                <a:latin typeface="Lucida Console" panose="020B0609040504020204" pitchFamily="49" charset="0"/>
              </a:rPr>
              <a:t>renderTable</a:t>
            </a:r>
            <a:r>
              <a:rPr kumimoji="0" lang="en-US" altLang="en-US" sz="2400" b="0" i="0" u="none" strike="noStrike" cap="none" normalizeH="0" baseline="0" dirty="0">
                <a:ln>
                  <a:noFill/>
                </a:ln>
                <a:solidFill>
                  <a:srgbClr val="333333"/>
                </a:solidFill>
                <a:effectLst/>
                <a:latin typeface="Lucida Console" panose="020B0609040504020204" pitchFamily="49" charset="0"/>
              </a:rPr>
              <a:t>() </a:t>
            </a:r>
            <a:r>
              <a:rPr kumimoji="0" lang="en-US" altLang="en-US" sz="2600" b="0" i="0" u="none" strike="noStrike" cap="none" normalizeH="0" baseline="0" dirty="0">
                <a:ln>
                  <a:noFill/>
                </a:ln>
                <a:solidFill>
                  <a:srgbClr val="333333"/>
                </a:solidFill>
                <a:effectLst/>
              </a:rPr>
              <a:t>render a static table of data, showing all the data at once.</a:t>
            </a:r>
          </a:p>
          <a:p>
            <a:pPr eaLnBrk="0" fontAlgn="base" hangingPunct="0">
              <a:lnSpc>
                <a:spcPct val="100000"/>
              </a:lnSpc>
              <a:spcBef>
                <a:spcPct val="0"/>
              </a:spcBef>
              <a:spcAft>
                <a:spcPct val="0"/>
              </a:spcAft>
            </a:pPr>
            <a:r>
              <a:rPr kumimoji="0" lang="en-US" altLang="en-US" sz="2400" b="0" i="0" u="none" strike="noStrike" cap="none" normalizeH="0" baseline="0" dirty="0" err="1">
                <a:ln>
                  <a:noFill/>
                </a:ln>
                <a:solidFill>
                  <a:srgbClr val="333333"/>
                </a:solidFill>
                <a:effectLst/>
                <a:latin typeface="Lucida Console" panose="020B0609040504020204" pitchFamily="49" charset="0"/>
              </a:rPr>
              <a:t>dataTableOutput</a:t>
            </a:r>
            <a:r>
              <a:rPr kumimoji="0" lang="en-US" altLang="en-US" sz="2400" b="0" i="0" u="none" strike="noStrike" cap="none" normalizeH="0" baseline="0" dirty="0">
                <a:ln>
                  <a:noFill/>
                </a:ln>
                <a:solidFill>
                  <a:srgbClr val="333333"/>
                </a:solidFill>
                <a:effectLst/>
                <a:latin typeface="Lucida Console" panose="020B0609040504020204" pitchFamily="49" charset="0"/>
              </a:rPr>
              <a:t>() </a:t>
            </a:r>
            <a:r>
              <a:rPr kumimoji="0" lang="en-US" altLang="en-US" sz="2600" b="0" i="0" u="none" strike="noStrike" cap="none" normalizeH="0" baseline="0" dirty="0">
                <a:ln>
                  <a:noFill/>
                </a:ln>
                <a:solidFill>
                  <a:srgbClr val="333333"/>
                </a:solidFill>
                <a:effectLst/>
              </a:rPr>
              <a:t>and </a:t>
            </a:r>
            <a:r>
              <a:rPr kumimoji="0" lang="en-US" altLang="en-US" sz="2400" b="0" i="0" u="none" strike="noStrike" cap="none" normalizeH="0" baseline="0" dirty="0" err="1">
                <a:ln>
                  <a:noFill/>
                </a:ln>
                <a:solidFill>
                  <a:srgbClr val="333333"/>
                </a:solidFill>
                <a:effectLst/>
                <a:latin typeface="Lucida Console" panose="020B0609040504020204" pitchFamily="49" charset="0"/>
              </a:rPr>
              <a:t>renderDataTable</a:t>
            </a:r>
            <a:r>
              <a:rPr kumimoji="0" lang="en-US" altLang="en-US" sz="2400" b="0" i="0" u="none" strike="noStrike" cap="none" normalizeH="0" baseline="0" dirty="0">
                <a:ln>
                  <a:noFill/>
                </a:ln>
                <a:solidFill>
                  <a:srgbClr val="333333"/>
                </a:solidFill>
                <a:effectLst/>
                <a:latin typeface="Lucida Console" panose="020B0609040504020204" pitchFamily="49" charset="0"/>
              </a:rPr>
              <a:t>() </a:t>
            </a:r>
            <a:r>
              <a:rPr kumimoji="0" lang="en-US" altLang="en-US" sz="2600" b="0" i="0" u="none" strike="noStrike" cap="none" normalizeH="0" baseline="0" dirty="0">
                <a:ln>
                  <a:noFill/>
                </a:ln>
                <a:solidFill>
                  <a:srgbClr val="333333"/>
                </a:solidFill>
                <a:effectLst/>
              </a:rPr>
              <a:t>render a dynamic table, showing a fixed number of rows along with controls to change which rows are visible.</a:t>
            </a:r>
          </a:p>
          <a:p>
            <a:pPr marL="0" indent="0" eaLnBrk="0" fontAlgn="base" hangingPunct="0">
              <a:lnSpc>
                <a:spcPct val="100000"/>
              </a:lnSpc>
              <a:spcBef>
                <a:spcPct val="0"/>
              </a:spcBef>
              <a:spcAft>
                <a:spcPct val="0"/>
              </a:spcAft>
              <a:buNone/>
            </a:pPr>
            <a:endParaRPr kumimoji="0" lang="en-US" altLang="en-US" sz="2600" b="0" i="0" u="none" strike="noStrike" cap="none" normalizeH="0" baseline="0" dirty="0">
              <a:ln>
                <a:noFill/>
              </a:ln>
              <a:solidFill>
                <a:srgbClr val="333333"/>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err="1">
                <a:ln>
                  <a:noFill/>
                </a:ln>
                <a:solidFill>
                  <a:srgbClr val="333333"/>
                </a:solidFill>
                <a:effectLst/>
                <a:latin typeface="Lucida Console" panose="020B0609040504020204" pitchFamily="49" charset="0"/>
              </a:rPr>
              <a:t>tableOutput</a:t>
            </a:r>
            <a:r>
              <a:rPr kumimoji="0" lang="en-US" altLang="en-US" sz="2400" b="0" i="0" u="none" strike="noStrike" cap="none" normalizeH="0" baseline="0" dirty="0">
                <a:ln>
                  <a:noFill/>
                </a:ln>
                <a:solidFill>
                  <a:srgbClr val="333333"/>
                </a:solidFill>
                <a:effectLst/>
                <a:latin typeface="Lucida Console" panose="020B0609040504020204" pitchFamily="49" charset="0"/>
              </a:rPr>
              <a:t>() </a:t>
            </a:r>
            <a:r>
              <a:rPr kumimoji="0" lang="en-US" altLang="en-US" sz="2600" b="0" i="0" u="none" strike="noStrike" cap="none" normalizeH="0" baseline="0" dirty="0">
                <a:ln>
                  <a:noFill/>
                </a:ln>
                <a:solidFill>
                  <a:srgbClr val="333333"/>
                </a:solidFill>
                <a:effectLst/>
              </a:rPr>
              <a:t>is most useful for small, fixed summaries (e.g. model coefficients);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err="1">
                <a:ln>
                  <a:noFill/>
                </a:ln>
                <a:solidFill>
                  <a:srgbClr val="333333"/>
                </a:solidFill>
                <a:effectLst/>
                <a:latin typeface="Lucida Console" panose="020B0609040504020204" pitchFamily="49" charset="0"/>
              </a:rPr>
              <a:t>dataTableOutput</a:t>
            </a:r>
            <a:r>
              <a:rPr kumimoji="0" lang="en-US" altLang="en-US" sz="2400" b="0" i="0" u="none" strike="noStrike" cap="none" normalizeH="0" baseline="0" dirty="0">
                <a:ln>
                  <a:noFill/>
                </a:ln>
                <a:solidFill>
                  <a:srgbClr val="333333"/>
                </a:solidFill>
                <a:effectLst/>
                <a:latin typeface="Lucida Console" panose="020B0609040504020204" pitchFamily="49" charset="0"/>
              </a:rPr>
              <a:t>() </a:t>
            </a:r>
            <a:r>
              <a:rPr kumimoji="0" lang="en-US" altLang="en-US" sz="2600" b="0" i="0" u="none" strike="noStrike" cap="none" normalizeH="0" baseline="0" dirty="0">
                <a:ln>
                  <a:noFill/>
                </a:ln>
                <a:solidFill>
                  <a:srgbClr val="333333"/>
                </a:solidFill>
                <a:effectLst/>
              </a:rPr>
              <a:t>is most appropriate if you want to expose a complete data frame to the user.</a:t>
            </a:r>
            <a:endParaRPr kumimoji="0" lang="en-US" altLang="en-US" sz="2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996643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25619-501A-4A1A-9ED4-DB92E37D016D}"/>
              </a:ext>
            </a:extLst>
          </p:cNvPr>
          <p:cNvSpPr>
            <a:spLocks noGrp="1"/>
          </p:cNvSpPr>
          <p:nvPr>
            <p:ph type="title"/>
          </p:nvPr>
        </p:nvSpPr>
        <p:spPr>
          <a:xfrm>
            <a:off x="806668" y="18255"/>
            <a:ext cx="10515600" cy="1325563"/>
          </a:xfrm>
        </p:spPr>
        <p:txBody>
          <a:bodyPr>
            <a:normAutofit/>
          </a:bodyPr>
          <a:lstStyle/>
          <a:p>
            <a:r>
              <a:rPr lang="en-US" sz="3600" b="1" i="0" dirty="0">
                <a:solidFill>
                  <a:srgbClr val="333333"/>
                </a:solidFill>
                <a:effectLst/>
                <a:latin typeface="Helvetica Neue"/>
              </a:rPr>
              <a:t>What is Shiny?</a:t>
            </a:r>
            <a:endParaRPr lang="en-US" sz="3600" dirty="0"/>
          </a:p>
        </p:txBody>
      </p:sp>
      <p:sp>
        <p:nvSpPr>
          <p:cNvPr id="3" name="Content Placeholder 2">
            <a:extLst>
              <a:ext uri="{FF2B5EF4-FFF2-40B4-BE49-F238E27FC236}">
                <a16:creationId xmlns:a16="http://schemas.microsoft.com/office/drawing/2014/main" id="{B21F7967-6DA9-4925-80C7-53040169F682}"/>
              </a:ext>
            </a:extLst>
          </p:cNvPr>
          <p:cNvSpPr>
            <a:spLocks noGrp="1"/>
          </p:cNvSpPr>
          <p:nvPr>
            <p:ph idx="1"/>
          </p:nvPr>
        </p:nvSpPr>
        <p:spPr>
          <a:xfrm>
            <a:off x="126123" y="1229712"/>
            <a:ext cx="11939753" cy="4999804"/>
          </a:xfrm>
        </p:spPr>
        <p:txBody>
          <a:bodyPr>
            <a:noAutofit/>
          </a:bodyPr>
          <a:lstStyle/>
          <a:p>
            <a:pPr algn="l"/>
            <a:r>
              <a:rPr lang="en-US" sz="2200" b="0" i="0" dirty="0">
                <a:solidFill>
                  <a:srgbClr val="333333"/>
                </a:solidFill>
                <a:effectLst/>
                <a:cs typeface="Times New Roman" panose="02020603050405020304" pitchFamily="18" charset="0"/>
              </a:rPr>
              <a:t>Shiny is an R package that allows you to easily create rich, interactive web apps. Shiny allows you to take your work in R and expose it via a web browser so that anyone can use it. Shiny makes you look awesome by making it easy to produce polished web apps with a minimum amount of pain.</a:t>
            </a:r>
          </a:p>
          <a:p>
            <a:pPr algn="l"/>
            <a:r>
              <a:rPr lang="en-US" sz="2200" b="0" i="0" dirty="0">
                <a:solidFill>
                  <a:srgbClr val="333333"/>
                </a:solidFill>
                <a:effectLst/>
                <a:cs typeface="Times New Roman" panose="02020603050405020304" pitchFamily="18" charset="0"/>
              </a:rPr>
              <a:t>In the past, creating web apps was hard for most R users because:</a:t>
            </a:r>
          </a:p>
          <a:p>
            <a:pPr algn="l">
              <a:buFont typeface="Arial" panose="020B0604020202020204" pitchFamily="34" charset="0"/>
              <a:buChar char="•"/>
            </a:pPr>
            <a:r>
              <a:rPr lang="en-US" sz="2200" b="0" i="0" dirty="0">
                <a:solidFill>
                  <a:srgbClr val="333333"/>
                </a:solidFill>
                <a:effectLst/>
                <a:cs typeface="Times New Roman" panose="02020603050405020304" pitchFamily="18" charset="0"/>
              </a:rPr>
              <a:t>You need a deep knowledge of web technologies like HTML, CSS and JavaScript.</a:t>
            </a:r>
          </a:p>
          <a:p>
            <a:pPr algn="l">
              <a:buFont typeface="Arial" panose="020B0604020202020204" pitchFamily="34" charset="0"/>
              <a:buChar char="•"/>
            </a:pPr>
            <a:r>
              <a:rPr lang="en-US" sz="2200" b="0" i="0" dirty="0">
                <a:solidFill>
                  <a:srgbClr val="333333"/>
                </a:solidFill>
                <a:effectLst/>
                <a:cs typeface="Times New Roman" panose="02020603050405020304" pitchFamily="18" charset="0"/>
              </a:rPr>
              <a:t>Making complex interactive apps requires careful analysis of interaction flows to make sure that when an input changes, only the related outputs are updated.</a:t>
            </a:r>
          </a:p>
          <a:p>
            <a:pPr algn="l"/>
            <a:r>
              <a:rPr lang="en-US" sz="2200" b="0" i="0" dirty="0">
                <a:solidFill>
                  <a:srgbClr val="333333"/>
                </a:solidFill>
                <a:effectLst/>
                <a:cs typeface="Times New Roman" panose="02020603050405020304" pitchFamily="18" charset="0"/>
              </a:rPr>
              <a:t>Shiny makes it significantly easier for the R programmer to create web apps by:</a:t>
            </a:r>
          </a:p>
          <a:p>
            <a:pPr algn="l">
              <a:buFont typeface="Arial" panose="020B0604020202020204" pitchFamily="34" charset="0"/>
              <a:buChar char="•"/>
            </a:pPr>
            <a:r>
              <a:rPr lang="en-US" sz="2200" b="0" i="0" dirty="0">
                <a:solidFill>
                  <a:srgbClr val="333333"/>
                </a:solidFill>
                <a:effectLst/>
                <a:cs typeface="Times New Roman" panose="02020603050405020304" pitchFamily="18" charset="0"/>
              </a:rPr>
              <a:t>Providing a carefully curated set of user interface (</a:t>
            </a:r>
            <a:r>
              <a:rPr lang="en-US" sz="2200" b="1" i="0" dirty="0">
                <a:solidFill>
                  <a:srgbClr val="333333"/>
                </a:solidFill>
                <a:effectLst/>
                <a:cs typeface="Times New Roman" panose="02020603050405020304" pitchFamily="18" charset="0"/>
              </a:rPr>
              <a:t>UI</a:t>
            </a:r>
            <a:r>
              <a:rPr lang="en-US" sz="2200" b="0" i="0" dirty="0">
                <a:solidFill>
                  <a:srgbClr val="333333"/>
                </a:solidFill>
                <a:effectLst/>
                <a:cs typeface="Times New Roman" panose="02020603050405020304" pitchFamily="18" charset="0"/>
              </a:rPr>
              <a:t> for short) functions that generate the HTML, CSS, and JavaScript that you need for common tasks. This means that you don’t need to know the details of HTML/CSS/JS until you want to go beyond the basics that Shiny provides for you.</a:t>
            </a:r>
          </a:p>
          <a:p>
            <a:pPr algn="l">
              <a:buFont typeface="Arial" panose="020B0604020202020204" pitchFamily="34" charset="0"/>
              <a:buChar char="•"/>
            </a:pPr>
            <a:r>
              <a:rPr lang="en-US" sz="2200" b="0" i="0" dirty="0">
                <a:solidFill>
                  <a:srgbClr val="333333"/>
                </a:solidFill>
                <a:effectLst/>
                <a:cs typeface="Times New Roman" panose="02020603050405020304" pitchFamily="18" charset="0"/>
              </a:rPr>
              <a:t>Introducing a new style of programming called </a:t>
            </a:r>
            <a:r>
              <a:rPr lang="en-US" sz="2200" b="1" i="0" dirty="0">
                <a:solidFill>
                  <a:srgbClr val="333333"/>
                </a:solidFill>
                <a:effectLst/>
                <a:cs typeface="Times New Roman" panose="02020603050405020304" pitchFamily="18" charset="0"/>
              </a:rPr>
              <a:t>reactive programming</a:t>
            </a:r>
            <a:r>
              <a:rPr lang="en-US" sz="2200" b="0" i="0" dirty="0">
                <a:solidFill>
                  <a:srgbClr val="333333"/>
                </a:solidFill>
                <a:effectLst/>
                <a:cs typeface="Times New Roman" panose="02020603050405020304" pitchFamily="18" charset="0"/>
              </a:rPr>
              <a:t> which automatically tracks the dependencies of a code chunk. This means that whenever an input changes, Shiny can automatically figure out how to do the smallest amount of work to update all the related outputs.</a:t>
            </a:r>
          </a:p>
        </p:txBody>
      </p:sp>
    </p:spTree>
    <p:extLst>
      <p:ext uri="{BB962C8B-B14F-4D97-AF65-F5344CB8AC3E}">
        <p14:creationId xmlns:p14="http://schemas.microsoft.com/office/powerpoint/2010/main" val="2095930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az-Latn-AZ" sz="2000" b="1" dirty="0">
                <a:latin typeface="Lucida Console" panose="020B0609040504020204" pitchFamily="49" charset="0"/>
              </a:rPr>
              <a:t>2.</a:t>
            </a:r>
            <a:r>
              <a:rPr lang="en-US" sz="2000" b="1" dirty="0">
                <a:latin typeface="Lucida Console" panose="020B0609040504020204" pitchFamily="49" charset="0"/>
              </a:rPr>
              <a:t>2</a:t>
            </a:r>
            <a:r>
              <a:rPr lang="az-Latn-AZ" sz="2000" b="1" dirty="0">
                <a:latin typeface="Lucida Console" panose="020B0609040504020204" pitchFamily="49" charset="0"/>
              </a:rPr>
              <a:t>)</a:t>
            </a:r>
            <a:r>
              <a:rPr lang="en-US" sz="2000" b="1" dirty="0">
                <a:latin typeface="Lucida Console" panose="020B0609040504020204" pitchFamily="49" charset="0"/>
              </a:rPr>
              <a:t> Outputs</a:t>
            </a:r>
            <a:r>
              <a:rPr lang="az-Latn-AZ" sz="2000" b="1" dirty="0">
                <a:latin typeface="Lucida Console" panose="020B0609040504020204" pitchFamily="49" charset="0"/>
              </a:rPr>
              <a:t> (</a:t>
            </a:r>
            <a:r>
              <a:rPr lang="en-US" sz="2000" b="1" dirty="0">
                <a:latin typeface="Lucida Console" panose="020B0609040504020204" pitchFamily="49" charset="0"/>
              </a:rPr>
              <a:t>3</a:t>
            </a:r>
            <a:r>
              <a:rPr lang="az-Latn-AZ" sz="2000" b="1" dirty="0">
                <a:latin typeface="Lucida Console" panose="020B0609040504020204" pitchFamily="49" charset="0"/>
              </a:rPr>
              <a:t>.Plots)</a:t>
            </a:r>
            <a:endParaRPr lang="en-US" sz="2000" b="1" dirty="0">
              <a:latin typeface="Lucida Console" panose="020B0609040504020204" pitchFamily="49" charset="0"/>
            </a:endParaRPr>
          </a:p>
        </p:txBody>
      </p:sp>
      <p:pic>
        <p:nvPicPr>
          <p:cNvPr id="6" name="Content Placeholder 5">
            <a:extLst>
              <a:ext uri="{FF2B5EF4-FFF2-40B4-BE49-F238E27FC236}">
                <a16:creationId xmlns:a16="http://schemas.microsoft.com/office/drawing/2014/main" id="{CDD67F77-8D92-4410-8BDC-3A16BE3E0817}"/>
              </a:ext>
            </a:extLst>
          </p:cNvPr>
          <p:cNvPicPr>
            <a:picLocks noGrp="1" noChangeAspect="1"/>
          </p:cNvPicPr>
          <p:nvPr>
            <p:ph idx="1"/>
          </p:nvPr>
        </p:nvPicPr>
        <p:blipFill rotWithShape="1">
          <a:blip r:embed="rId3"/>
          <a:srcRect b="40166"/>
          <a:stretch/>
        </p:blipFill>
        <p:spPr>
          <a:xfrm>
            <a:off x="-1" y="537780"/>
            <a:ext cx="12197676" cy="4105340"/>
          </a:xfrm>
        </p:spPr>
      </p:pic>
      <p:sp>
        <p:nvSpPr>
          <p:cNvPr id="7" name="Content Placeholder 2">
            <a:extLst>
              <a:ext uri="{FF2B5EF4-FFF2-40B4-BE49-F238E27FC236}">
                <a16:creationId xmlns:a16="http://schemas.microsoft.com/office/drawing/2014/main" id="{A02E5E56-DCB0-4785-B1CC-8E8F6ABEE80F}"/>
              </a:ext>
            </a:extLst>
          </p:cNvPr>
          <p:cNvSpPr txBox="1">
            <a:spLocks/>
          </p:cNvSpPr>
          <p:nvPr/>
        </p:nvSpPr>
        <p:spPr>
          <a:xfrm>
            <a:off x="137158" y="4969604"/>
            <a:ext cx="11917680" cy="16140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By default, </a:t>
            </a:r>
            <a:r>
              <a:rPr kumimoji="0" lang="en-US" altLang="en-US" sz="2200" b="0" i="0" u="none" strike="noStrike" cap="none" normalizeH="0" baseline="0" dirty="0" err="1">
                <a:ln>
                  <a:noFill/>
                </a:ln>
                <a:solidFill>
                  <a:srgbClr val="333333"/>
                </a:solidFill>
                <a:effectLst/>
                <a:latin typeface="Lucida Console" panose="020B0609040504020204" pitchFamily="49" charset="0"/>
              </a:rPr>
              <a:t>plotOutput</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will take up the full width of its container (more on that shortly), and will be 400 pixels high. You can override these defaults with the </a:t>
            </a:r>
            <a:r>
              <a:rPr kumimoji="0" lang="en-US" altLang="en-US" sz="2200" b="0" i="0" u="none" strike="noStrike" cap="none" normalizeH="0" baseline="0" dirty="0">
                <a:ln>
                  <a:noFill/>
                </a:ln>
                <a:solidFill>
                  <a:srgbClr val="333333"/>
                </a:solidFill>
                <a:effectLst/>
                <a:latin typeface="Lucida Console" panose="020B0609040504020204" pitchFamily="49" charset="0"/>
              </a:rPr>
              <a:t>height</a:t>
            </a:r>
            <a:r>
              <a:rPr kumimoji="0" lang="en-US" altLang="en-US" sz="2400" b="0" i="0" u="none" strike="noStrike" cap="none" normalizeH="0" baseline="0" dirty="0">
                <a:ln>
                  <a:noFill/>
                </a:ln>
                <a:solidFill>
                  <a:srgbClr val="333333"/>
                </a:solidFill>
                <a:effectLs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width</a:t>
            </a:r>
            <a:r>
              <a:rPr kumimoji="0" lang="en-US" altLang="en-US" sz="2400" b="0" i="0" u="none" strike="noStrike" cap="none" normalizeH="0" baseline="0" dirty="0">
                <a:ln>
                  <a:noFill/>
                </a:ln>
                <a:solidFill>
                  <a:srgbClr val="333333"/>
                </a:solidFill>
                <a:effectLst/>
              </a:rPr>
              <a:t> arguments. We recommend always setting </a:t>
            </a:r>
            <a:r>
              <a:rPr kumimoji="0" lang="en-US" altLang="en-US" sz="2200" b="0" i="0" u="none" strike="noStrike" cap="none" normalizeH="0" baseline="0" dirty="0">
                <a:ln>
                  <a:noFill/>
                </a:ln>
                <a:solidFill>
                  <a:srgbClr val="333333"/>
                </a:solidFill>
                <a:effectLst/>
                <a:latin typeface="Lucida Console" panose="020B0609040504020204" pitchFamily="49" charset="0"/>
              </a:rPr>
              <a:t>res=96 </a:t>
            </a:r>
            <a:r>
              <a:rPr kumimoji="0" lang="en-US" altLang="en-US" sz="2400" b="0" i="0" u="none" strike="noStrike" cap="none" normalizeH="0" baseline="0" dirty="0">
                <a:ln>
                  <a:noFill/>
                </a:ln>
                <a:solidFill>
                  <a:srgbClr val="333333"/>
                </a:solidFill>
                <a:effectLst/>
              </a:rPr>
              <a:t>as that will make your Shiny plots match what you see in RStudio as closely as possible.</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608815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az-Latn-AZ" sz="2000" b="1" dirty="0">
                <a:latin typeface="Lucida Console" panose="020B0609040504020204" pitchFamily="49" charset="0"/>
              </a:rPr>
              <a:t>2.</a:t>
            </a: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 Outputs (1.Page with sidebar)</a:t>
            </a:r>
          </a:p>
        </p:txBody>
      </p:sp>
      <p:pic>
        <p:nvPicPr>
          <p:cNvPr id="4" name="Picture 3">
            <a:extLst>
              <a:ext uri="{FF2B5EF4-FFF2-40B4-BE49-F238E27FC236}">
                <a16:creationId xmlns:a16="http://schemas.microsoft.com/office/drawing/2014/main" id="{DCD6E0E3-A28D-4A70-B728-7F027E691F86}"/>
              </a:ext>
            </a:extLst>
          </p:cNvPr>
          <p:cNvPicPr>
            <a:picLocks noChangeAspect="1"/>
          </p:cNvPicPr>
          <p:nvPr/>
        </p:nvPicPr>
        <p:blipFill rotWithShape="1">
          <a:blip r:embed="rId3"/>
          <a:srcRect l="31166" t="25630" r="51000" b="25630"/>
          <a:stretch/>
        </p:blipFill>
        <p:spPr>
          <a:xfrm>
            <a:off x="300166" y="656684"/>
            <a:ext cx="2382520" cy="3662846"/>
          </a:xfrm>
          <a:prstGeom prst="rect">
            <a:avLst/>
          </a:prstGeom>
        </p:spPr>
      </p:pic>
      <p:pic>
        <p:nvPicPr>
          <p:cNvPr id="9" name="Picture 8">
            <a:extLst>
              <a:ext uri="{FF2B5EF4-FFF2-40B4-BE49-F238E27FC236}">
                <a16:creationId xmlns:a16="http://schemas.microsoft.com/office/drawing/2014/main" id="{89857AFC-FD1F-4EE3-AC90-8E00F74A4E75}"/>
              </a:ext>
            </a:extLst>
          </p:cNvPr>
          <p:cNvPicPr>
            <a:picLocks noChangeAspect="1"/>
          </p:cNvPicPr>
          <p:nvPr/>
        </p:nvPicPr>
        <p:blipFill rotWithShape="1">
          <a:blip r:embed="rId4"/>
          <a:srcRect l="45750" t="35259" r="21583" b="21778"/>
          <a:stretch/>
        </p:blipFill>
        <p:spPr>
          <a:xfrm>
            <a:off x="3454400" y="772159"/>
            <a:ext cx="4582160" cy="3389863"/>
          </a:xfrm>
          <a:prstGeom prst="rect">
            <a:avLst/>
          </a:prstGeom>
        </p:spPr>
      </p:pic>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4"/>
          <a:srcRect l="62598" t="59411" r="28236" b="34070"/>
          <a:stretch/>
        </p:blipFill>
        <p:spPr>
          <a:xfrm>
            <a:off x="3384479" y="3794761"/>
            <a:ext cx="1050807" cy="367261"/>
          </a:xfrm>
          <a:prstGeom prst="rect">
            <a:avLst/>
          </a:prstGeom>
        </p:spPr>
      </p:pic>
      <p:sp>
        <p:nvSpPr>
          <p:cNvPr id="15" name="Content Placeholder 2">
            <a:extLst>
              <a:ext uri="{FF2B5EF4-FFF2-40B4-BE49-F238E27FC236}">
                <a16:creationId xmlns:a16="http://schemas.microsoft.com/office/drawing/2014/main" id="{EE9FB0E4-6552-4875-AA2E-3FC93C99968B}"/>
              </a:ext>
            </a:extLst>
          </p:cNvPr>
          <p:cNvSpPr>
            <a:spLocks noGrp="1"/>
          </p:cNvSpPr>
          <p:nvPr>
            <p:ph idx="1"/>
          </p:nvPr>
        </p:nvSpPr>
        <p:spPr>
          <a:xfrm>
            <a:off x="147766" y="4909509"/>
            <a:ext cx="11749594" cy="1623053"/>
          </a:xfrm>
        </p:spPr>
        <p:txBody>
          <a:bodyPr>
            <a:normAutofit/>
          </a:bodyPr>
          <a:lstStyle/>
          <a:p>
            <a:pPr marL="0" indent="0">
              <a:buNone/>
            </a:pPr>
            <a:r>
              <a:rPr lang="en-US" sz="2400" b="0" i="0" dirty="0">
                <a:solidFill>
                  <a:srgbClr val="333333"/>
                </a:solidFill>
                <a:effectLst/>
              </a:rPr>
              <a:t>The following example shows how to use this layout to create a very simple app that demonstrates the Central Limit Theorem. If you run this app yourself, you can see how increasing the number of samples makes a distribution that looks very similar to a normal distribution.</a:t>
            </a:r>
            <a:endParaRPr lang="en-US" sz="2400" dirty="0"/>
          </a:p>
        </p:txBody>
      </p:sp>
    </p:spTree>
    <p:extLst>
      <p:ext uri="{BB962C8B-B14F-4D97-AF65-F5344CB8AC3E}">
        <p14:creationId xmlns:p14="http://schemas.microsoft.com/office/powerpoint/2010/main" val="1181944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AB6416-4C29-48E6-AD37-EFCED400CDE4}"/>
              </a:ext>
            </a:extLst>
          </p:cNvPr>
          <p:cNvPicPr>
            <a:picLocks noGrp="1" noChangeAspect="1"/>
          </p:cNvPicPr>
          <p:nvPr>
            <p:ph idx="1"/>
          </p:nvPr>
        </p:nvPicPr>
        <p:blipFill rotWithShape="1">
          <a:blip r:embed="rId2"/>
          <a:srcRect t="3342" b="31047"/>
          <a:stretch/>
        </p:blipFill>
        <p:spPr>
          <a:xfrm>
            <a:off x="-3445" y="228600"/>
            <a:ext cx="12195445" cy="4500881"/>
          </a:xfrm>
        </p:spPr>
      </p:pic>
    </p:spTree>
    <p:extLst>
      <p:ext uri="{BB962C8B-B14F-4D97-AF65-F5344CB8AC3E}">
        <p14:creationId xmlns:p14="http://schemas.microsoft.com/office/powerpoint/2010/main" val="858183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az-Latn-AZ" sz="2000" b="1" dirty="0">
                <a:latin typeface="Lucida Console" panose="020B0609040504020204" pitchFamily="49" charset="0"/>
              </a:rPr>
              <a:t>2.</a:t>
            </a: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 Outputs (2.Multi-row)</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15" name="Content Placeholder 2">
            <a:extLst>
              <a:ext uri="{FF2B5EF4-FFF2-40B4-BE49-F238E27FC236}">
                <a16:creationId xmlns:a16="http://schemas.microsoft.com/office/drawing/2014/main" id="{EE9FB0E4-6552-4875-AA2E-3FC93C99968B}"/>
              </a:ext>
            </a:extLst>
          </p:cNvPr>
          <p:cNvSpPr>
            <a:spLocks noGrp="1"/>
          </p:cNvSpPr>
          <p:nvPr>
            <p:ph idx="1"/>
          </p:nvPr>
        </p:nvSpPr>
        <p:spPr>
          <a:xfrm>
            <a:off x="221203" y="5340635"/>
            <a:ext cx="11749594" cy="1506848"/>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Note that the first argument to </a:t>
            </a:r>
            <a:r>
              <a:rPr kumimoji="0" lang="en-US" altLang="en-US" sz="2200" b="0" i="0" u="none" strike="noStrike" cap="none" normalizeH="0" baseline="0" dirty="0">
                <a:ln>
                  <a:noFill/>
                </a:ln>
                <a:solidFill>
                  <a:srgbClr val="333333"/>
                </a:solidFill>
                <a:effectLst/>
                <a:latin typeface="Lucida Console" panose="020B0609040504020204" pitchFamily="49" charset="0"/>
              </a:rPr>
              <a:t>column() </a:t>
            </a:r>
            <a:r>
              <a:rPr kumimoji="0" lang="en-US" altLang="en-US" sz="2400" b="0" i="0" u="none" strike="noStrike" cap="none" normalizeH="0" baseline="0" dirty="0">
                <a:ln>
                  <a:noFill/>
                </a:ln>
                <a:solidFill>
                  <a:srgbClr val="333333"/>
                </a:solidFill>
                <a:effectLst/>
              </a:rPr>
              <a:t>is the width, and the width of each row must add up to 12. This gives you substantial flexibility because you can easily create 2-, 3-, or 4-column layouts (more than that starts to get cramped), or use narrow columns to create spacers.</a:t>
            </a:r>
            <a:r>
              <a:rPr kumimoji="0" lang="en-US" altLang="en-US" sz="2400" b="0" i="0" u="none" strike="noStrike" cap="none" normalizeH="0" baseline="0" dirty="0">
                <a:ln>
                  <a:noFill/>
                </a:ln>
                <a:solidFill>
                  <a:schemeClr val="tx1"/>
                </a:solidFill>
                <a:effectLst/>
              </a:rPr>
              <a:t> </a:t>
            </a:r>
          </a:p>
        </p:txBody>
      </p:sp>
      <p:pic>
        <p:nvPicPr>
          <p:cNvPr id="5" name="Picture 4">
            <a:extLst>
              <a:ext uri="{FF2B5EF4-FFF2-40B4-BE49-F238E27FC236}">
                <a16:creationId xmlns:a16="http://schemas.microsoft.com/office/drawing/2014/main" id="{48AE30FB-5A6A-4FCD-8CAC-4A1EFB5F46F3}"/>
              </a:ext>
            </a:extLst>
          </p:cNvPr>
          <p:cNvPicPr>
            <a:picLocks noChangeAspect="1"/>
          </p:cNvPicPr>
          <p:nvPr/>
        </p:nvPicPr>
        <p:blipFill rotWithShape="1">
          <a:blip r:embed="rId4"/>
          <a:srcRect l="31916" t="22963" r="59084" b="13482"/>
          <a:stretch/>
        </p:blipFill>
        <p:spPr>
          <a:xfrm>
            <a:off x="386080" y="255275"/>
            <a:ext cx="1245309" cy="4946645"/>
          </a:xfrm>
          <a:prstGeom prst="rect">
            <a:avLst/>
          </a:prstGeom>
        </p:spPr>
      </p:pic>
      <p:pic>
        <p:nvPicPr>
          <p:cNvPr id="7" name="Picture 6">
            <a:extLst>
              <a:ext uri="{FF2B5EF4-FFF2-40B4-BE49-F238E27FC236}">
                <a16:creationId xmlns:a16="http://schemas.microsoft.com/office/drawing/2014/main" id="{DB954E12-8339-48E2-BA8A-709FDA2ACB4E}"/>
              </a:ext>
            </a:extLst>
          </p:cNvPr>
          <p:cNvPicPr>
            <a:picLocks noChangeAspect="1"/>
          </p:cNvPicPr>
          <p:nvPr/>
        </p:nvPicPr>
        <p:blipFill rotWithShape="1">
          <a:blip r:embed="rId5"/>
          <a:srcRect l="33334" t="22815" r="18916" b="13630"/>
          <a:stretch/>
        </p:blipFill>
        <p:spPr>
          <a:xfrm>
            <a:off x="2458720" y="739848"/>
            <a:ext cx="5080000" cy="3803351"/>
          </a:xfrm>
          <a:prstGeom prst="rect">
            <a:avLst/>
          </a:prstGeom>
        </p:spPr>
      </p:pic>
      <p:pic>
        <p:nvPicPr>
          <p:cNvPr id="8" name="Picture 7">
            <a:extLst>
              <a:ext uri="{FF2B5EF4-FFF2-40B4-BE49-F238E27FC236}">
                <a16:creationId xmlns:a16="http://schemas.microsoft.com/office/drawing/2014/main" id="{60720A0B-DD13-415E-8BA2-E2F00E4A353D}"/>
              </a:ext>
            </a:extLst>
          </p:cNvPr>
          <p:cNvPicPr>
            <a:picLocks noChangeAspect="1"/>
          </p:cNvPicPr>
          <p:nvPr/>
        </p:nvPicPr>
        <p:blipFill rotWithShape="1">
          <a:blip r:embed="rId3"/>
          <a:srcRect l="62598" t="59411" r="28236" b="34070"/>
          <a:stretch/>
        </p:blipFill>
        <p:spPr>
          <a:xfrm>
            <a:off x="1869441" y="4175938"/>
            <a:ext cx="1050807" cy="367261"/>
          </a:xfrm>
          <a:prstGeom prst="rect">
            <a:avLst/>
          </a:prstGeom>
        </p:spPr>
      </p:pic>
    </p:spTree>
    <p:extLst>
      <p:ext uri="{BB962C8B-B14F-4D97-AF65-F5344CB8AC3E}">
        <p14:creationId xmlns:p14="http://schemas.microsoft.com/office/powerpoint/2010/main" val="3630257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az-Latn-AZ" sz="2000" b="1" dirty="0">
                <a:latin typeface="Lucida Console" panose="020B0609040504020204" pitchFamily="49" charset="0"/>
              </a:rPr>
              <a:t>2.</a:t>
            </a: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 Outputs (3.Themes)</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15" name="Content Placeholder 2">
            <a:extLst>
              <a:ext uri="{FF2B5EF4-FFF2-40B4-BE49-F238E27FC236}">
                <a16:creationId xmlns:a16="http://schemas.microsoft.com/office/drawing/2014/main" id="{EE9FB0E4-6552-4875-AA2E-3FC93C99968B}"/>
              </a:ext>
            </a:extLst>
          </p:cNvPr>
          <p:cNvSpPr>
            <a:spLocks noGrp="1"/>
          </p:cNvSpPr>
          <p:nvPr>
            <p:ph idx="1"/>
          </p:nvPr>
        </p:nvSpPr>
        <p:spPr>
          <a:xfrm>
            <a:off x="221201" y="537780"/>
            <a:ext cx="11749594" cy="1506848"/>
          </a:xfrm>
        </p:spPr>
        <p:txBody>
          <a:bodyPr>
            <a:normAutofit/>
          </a:bodyPr>
          <a:lstStyle/>
          <a:p>
            <a:pPr marL="0" indent="0">
              <a:buNone/>
            </a:pPr>
            <a:r>
              <a:rPr lang="en-US" sz="2400" b="0" i="0" dirty="0">
                <a:solidFill>
                  <a:srgbClr val="333333"/>
                </a:solidFill>
                <a:effectLst/>
              </a:rPr>
              <a:t>Creating a complete theme from scratch is a lot of work (but often worth it!), but you can get some easy wins by using the </a:t>
            </a:r>
            <a:r>
              <a:rPr lang="en-US" sz="2400" b="0" i="0" u="none" strike="noStrike" dirty="0" err="1">
                <a:solidFill>
                  <a:srgbClr val="4183C4"/>
                </a:solidFill>
                <a:effectLst/>
                <a:hlinkClick r:id="rId4"/>
              </a:rPr>
              <a:t>shinythemes</a:t>
            </a:r>
            <a:r>
              <a:rPr lang="en-US" sz="2400" b="0" i="0" dirty="0">
                <a:solidFill>
                  <a:srgbClr val="333333"/>
                </a:solidFill>
                <a:effectLst/>
              </a:rPr>
              <a:t> package.</a:t>
            </a:r>
            <a:endParaRPr lang="en-US" sz="2400" dirty="0"/>
          </a:p>
        </p:txBody>
      </p:sp>
      <p:pic>
        <p:nvPicPr>
          <p:cNvPr id="8" name="Picture 7">
            <a:extLst>
              <a:ext uri="{FF2B5EF4-FFF2-40B4-BE49-F238E27FC236}">
                <a16:creationId xmlns:a16="http://schemas.microsoft.com/office/drawing/2014/main" id="{60720A0B-DD13-415E-8BA2-E2F00E4A353D}"/>
              </a:ext>
            </a:extLst>
          </p:cNvPr>
          <p:cNvPicPr>
            <a:picLocks noChangeAspect="1"/>
          </p:cNvPicPr>
          <p:nvPr/>
        </p:nvPicPr>
        <p:blipFill rotWithShape="1">
          <a:blip r:embed="rId3"/>
          <a:srcRect l="62598" t="59411" r="28236" b="34070"/>
          <a:stretch/>
        </p:blipFill>
        <p:spPr>
          <a:xfrm>
            <a:off x="1869441" y="4175938"/>
            <a:ext cx="1050807" cy="367261"/>
          </a:xfrm>
          <a:prstGeom prst="rect">
            <a:avLst/>
          </a:prstGeom>
        </p:spPr>
      </p:pic>
      <p:pic>
        <p:nvPicPr>
          <p:cNvPr id="4" name="Picture 3">
            <a:extLst>
              <a:ext uri="{FF2B5EF4-FFF2-40B4-BE49-F238E27FC236}">
                <a16:creationId xmlns:a16="http://schemas.microsoft.com/office/drawing/2014/main" id="{E30585DC-B8B7-4FA1-AA6B-234FFF6513D5}"/>
              </a:ext>
            </a:extLst>
          </p:cNvPr>
          <p:cNvPicPr>
            <a:picLocks noChangeAspect="1"/>
          </p:cNvPicPr>
          <p:nvPr/>
        </p:nvPicPr>
        <p:blipFill rotWithShape="1">
          <a:blip r:embed="rId5"/>
          <a:srcRect l="30833" t="22667" r="9250" b="7841"/>
          <a:stretch/>
        </p:blipFill>
        <p:spPr>
          <a:xfrm>
            <a:off x="110600" y="1438082"/>
            <a:ext cx="7305040" cy="4765740"/>
          </a:xfrm>
          <a:prstGeom prst="rect">
            <a:avLst/>
          </a:prstGeom>
        </p:spPr>
      </p:pic>
      <p:sp>
        <p:nvSpPr>
          <p:cNvPr id="11" name="Content Placeholder 2">
            <a:extLst>
              <a:ext uri="{FF2B5EF4-FFF2-40B4-BE49-F238E27FC236}">
                <a16:creationId xmlns:a16="http://schemas.microsoft.com/office/drawing/2014/main" id="{62AF2662-2B18-4CF1-86FB-88C595688A57}"/>
              </a:ext>
            </a:extLst>
          </p:cNvPr>
          <p:cNvSpPr txBox="1">
            <a:spLocks/>
          </p:cNvSpPr>
          <p:nvPr/>
        </p:nvSpPr>
        <p:spPr>
          <a:xfrm>
            <a:off x="7415640" y="1335690"/>
            <a:ext cx="4776358" cy="55191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Helvetica Neue"/>
              </a:rPr>
              <a:t>As you can see, theming your app is quite straightforward: you just need to use the </a:t>
            </a:r>
            <a:r>
              <a:rPr kumimoji="0" lang="en-US" altLang="en-US" sz="2400" b="0" i="0" u="none" strike="noStrike" cap="none" normalizeH="0" baseline="0" dirty="0">
                <a:ln>
                  <a:noFill/>
                </a:ln>
                <a:solidFill>
                  <a:srgbClr val="333333"/>
                </a:solidFill>
                <a:effectLst/>
                <a:latin typeface="Consolas" panose="020B0609020204030204" pitchFamily="49" charset="0"/>
              </a:rPr>
              <a:t>theme</a:t>
            </a:r>
            <a:r>
              <a:rPr kumimoji="0" lang="en-US" altLang="en-US" sz="2400" b="0" i="0" u="none" strike="noStrike" cap="none" normalizeH="0" baseline="0" dirty="0">
                <a:ln>
                  <a:noFill/>
                </a:ln>
                <a:solidFill>
                  <a:srgbClr val="333333"/>
                </a:solidFill>
                <a:effectLst/>
                <a:latin typeface="Helvetica Neue"/>
              </a:rPr>
              <a:t> argument to</a:t>
            </a:r>
            <a:r>
              <a:rPr lang="en-US" altLang="en-US" sz="2200" dirty="0">
                <a:solidFill>
                  <a:srgbClr val="333333"/>
                </a:solidFill>
                <a:latin typeface="Lucida Console" panose="020B0609040504020204" pitchFamily="49" charset="0"/>
              </a:rPr>
              <a:t> </a:t>
            </a:r>
            <a:r>
              <a:rPr kumimoji="0" lang="en-US" altLang="en-US" sz="2200" b="0" i="0" u="none" strike="noStrike" cap="none" normalizeH="0" baseline="0" dirty="0" err="1">
                <a:ln>
                  <a:noFill/>
                </a:ln>
                <a:solidFill>
                  <a:srgbClr val="333333"/>
                </a:solidFill>
                <a:effectLst/>
                <a:latin typeface="Lucida Console" panose="020B0609040504020204" pitchFamily="49" charset="0"/>
              </a:rPr>
              <a:t>fluidPage</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Helvetica Neue"/>
              </a:rPr>
              <a:t>. To find out what themes are available, and what they look like, take a look at the Shiny theme selector app at </a:t>
            </a:r>
            <a:r>
              <a:rPr kumimoji="0" lang="en-US" altLang="en-US" sz="2400" b="0" i="0" u="none" strike="noStrike" cap="none" normalizeH="0" baseline="0" dirty="0">
                <a:ln>
                  <a:noFill/>
                </a:ln>
                <a:solidFill>
                  <a:srgbClr val="4183C4"/>
                </a:solidFill>
                <a:effectLst/>
                <a:latin typeface="Helvetica Neue"/>
                <a:hlinkClick r:id="rId6"/>
              </a:rPr>
              <a:t>https://shiny.rstudio.com/gallery/shiny-theme-selector.html</a:t>
            </a:r>
            <a:r>
              <a:rPr kumimoji="0" lang="en-US" altLang="en-US" sz="2400" b="0" i="0" u="none" strike="noStrike" cap="none" normalizeH="0" baseline="0" dirty="0">
                <a:ln>
                  <a:noFill/>
                </a:ln>
                <a:solidFill>
                  <a:srgbClr val="333333"/>
                </a:solidFill>
                <a:effectLst/>
                <a:latin typeface="Helvetica Neue"/>
              </a:rPr>
              <a:t>. You might also want to take a look at the </a:t>
            </a:r>
            <a:r>
              <a:rPr lang="en-US" altLang="en-US" sz="2200" dirty="0">
                <a:solidFill>
                  <a:srgbClr val="333333"/>
                </a:solidFill>
                <a:latin typeface="Lucida Console" panose="020B0609040504020204" pitchFamily="49" charset="0"/>
                <a:hlinkClick r:id="rId7">
                  <a:extLst>
                    <a:ext uri="{A12FA001-AC4F-418D-AE19-62706E023703}">
                      <ahyp:hlinkClr xmlns:ahyp="http://schemas.microsoft.com/office/drawing/2018/hyperlinkcolor" val="tx"/>
                    </a:ext>
                  </a:extLst>
                </a:hlinkClick>
              </a:rPr>
              <a:t>fresh</a:t>
            </a:r>
            <a:r>
              <a:rPr kumimoji="0" lang="en-US" altLang="en-US" sz="2400" b="0" i="0" u="none" strike="noStrike" cap="none" normalizeH="0" baseline="0" dirty="0">
                <a:ln>
                  <a:noFill/>
                </a:ln>
                <a:solidFill>
                  <a:srgbClr val="333333"/>
                </a:solidFill>
                <a:effectLst/>
                <a:latin typeface="Helvetica Neue"/>
              </a:rPr>
              <a:t> (</a:t>
            </a:r>
            <a:r>
              <a:rPr lang="en-US" sz="2400" dirty="0">
                <a:solidFill>
                  <a:srgbClr val="4183C4"/>
                </a:solidFill>
                <a:latin typeface="Helvetica Neue"/>
                <a:hlinkClick r:id="rId8">
                  <a:extLst>
                    <a:ext uri="{A12FA001-AC4F-418D-AE19-62706E023703}">
                      <ahyp:hlinkClr xmlns:ahyp="http://schemas.microsoft.com/office/drawing/2018/hyperlinkcolor" val="tx"/>
                    </a:ext>
                  </a:extLst>
                </a:hlinkClick>
              </a:rPr>
              <a:t>https://dreamrs.github.io/fres</a:t>
            </a:r>
            <a:r>
              <a:rPr lang="en-US" sz="2400" dirty="0">
                <a:solidFill>
                  <a:srgbClr val="4183C4"/>
                </a:solidFill>
                <a:latin typeface="Helvetica Neue"/>
                <a:hlinkClick r:id="rId7">
                  <a:extLst>
                    <a:ext uri="{A12FA001-AC4F-418D-AE19-62706E023703}">
                      <ahyp:hlinkClr xmlns:ahyp="http://schemas.microsoft.com/office/drawing/2018/hyperlinkcolor" val="tx"/>
                    </a:ext>
                  </a:extLst>
                </a:hlinkClick>
              </a:rPr>
              <a:t>h/</a:t>
            </a:r>
            <a:r>
              <a:rPr kumimoji="0" lang="en-US" altLang="en-US" sz="2400" b="0" i="0" u="none" strike="noStrike" cap="none" normalizeH="0" baseline="0" dirty="0">
                <a:ln>
                  <a:noFill/>
                </a:ln>
                <a:solidFill>
                  <a:srgbClr val="333333"/>
                </a:solidFill>
                <a:effectLst/>
                <a:latin typeface="Helvetica Neue"/>
              </a:rPr>
              <a:t>) package, which provides even more themes.</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1332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98A2-70AF-48BF-A3DE-AB9F27892712}"/>
              </a:ext>
            </a:extLst>
          </p:cNvPr>
          <p:cNvSpPr>
            <a:spLocks noGrp="1"/>
          </p:cNvSpPr>
          <p:nvPr>
            <p:ph type="title"/>
          </p:nvPr>
        </p:nvSpPr>
        <p:spPr>
          <a:xfrm>
            <a:off x="838200" y="18255"/>
            <a:ext cx="10515600" cy="1325563"/>
          </a:xfrm>
        </p:spPr>
        <p:txBody>
          <a:bodyPr>
            <a:normAutofit/>
          </a:bodyPr>
          <a:lstStyle/>
          <a:p>
            <a:r>
              <a:rPr lang="en-US" sz="3600" b="1" dirty="0">
                <a:solidFill>
                  <a:srgbClr val="333333"/>
                </a:solidFill>
                <a:latin typeface="Helvetica Neue"/>
              </a:rPr>
              <a:t>3</a:t>
            </a:r>
            <a:r>
              <a:rPr lang="az-Latn-AZ" sz="3600" b="1" i="0" dirty="0">
                <a:solidFill>
                  <a:srgbClr val="333333"/>
                </a:solidFill>
                <a:effectLst/>
                <a:latin typeface="Helvetica Neue"/>
              </a:rPr>
              <a:t>)</a:t>
            </a:r>
            <a:r>
              <a:rPr lang="en-US" sz="3600" b="1" i="0" dirty="0">
                <a:solidFill>
                  <a:srgbClr val="333333"/>
                </a:solidFill>
                <a:effectLst/>
                <a:latin typeface="Helvetica Neue"/>
              </a:rPr>
              <a:t>Basic </a:t>
            </a:r>
            <a:r>
              <a:rPr lang="en-US" sz="3600" b="1" dirty="0">
                <a:solidFill>
                  <a:srgbClr val="333333"/>
                </a:solidFill>
                <a:latin typeface="Helvetica Neue"/>
              </a:rPr>
              <a:t>reactivity</a:t>
            </a:r>
            <a:endParaRPr lang="en-US" sz="3600" dirty="0"/>
          </a:p>
        </p:txBody>
      </p:sp>
      <p:sp>
        <p:nvSpPr>
          <p:cNvPr id="3" name="Content Placeholder 2">
            <a:extLst>
              <a:ext uri="{FF2B5EF4-FFF2-40B4-BE49-F238E27FC236}">
                <a16:creationId xmlns:a16="http://schemas.microsoft.com/office/drawing/2014/main" id="{50C19A7A-AD4A-4FD3-866E-E73245686437}"/>
              </a:ext>
            </a:extLst>
          </p:cNvPr>
          <p:cNvSpPr>
            <a:spLocks noGrp="1"/>
          </p:cNvSpPr>
          <p:nvPr>
            <p:ph idx="1"/>
          </p:nvPr>
        </p:nvSpPr>
        <p:spPr>
          <a:xfrm>
            <a:off x="210207" y="1471449"/>
            <a:ext cx="11824137" cy="5183352"/>
          </a:xfrm>
        </p:spPr>
        <p:txBody>
          <a:bodyPr>
            <a:normAutofit fontScale="85000"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n-lt"/>
              </a:rPr>
              <a:t>In the previous chapter, we talked about creating the user interfaces. Now we’ll move on to discuss the server side of Shiny, where you use R code at runtime to make your user interface come to life.</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n-lt"/>
              </a:rPr>
              <a:t>In Shiny, you express your server logic using reactive programming. Reactive programming is an elegant and powerful programming paradigm, but it can be disorienting at first because it’s a very different paradigm to writing a script. The key idea of reactive programming is to specify a graph of dependencies so that when an input changes, all related outputs are automatically updated. This makes the flow of an app considerably simpler, but it takes a while to get your head around how it all fits together.</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n-lt"/>
              </a:rPr>
              <a:t>This chapter will provide a gentle introduction to reactive programming, teaching you the basics of the most basic reactive constructs you’ll use in Shiny apps. We’ll start with a survey of the server function, discussing in more detail how the </a:t>
            </a:r>
            <a:r>
              <a:rPr kumimoji="0" lang="en-US" altLang="en-US" sz="2600" b="0" i="0" u="none" strike="noStrike" cap="none" normalizeH="0" baseline="0" dirty="0">
                <a:ln>
                  <a:noFill/>
                </a:ln>
                <a:solidFill>
                  <a:srgbClr val="333333"/>
                </a:solidFill>
                <a:effectLst/>
                <a:latin typeface="Lucida Console" panose="020B0609040504020204" pitchFamily="49" charset="0"/>
              </a:rPr>
              <a:t>input</a:t>
            </a:r>
            <a:r>
              <a:rPr kumimoji="0" lang="en-US" altLang="en-US" sz="2800" b="0" i="0" u="none" strike="noStrike" cap="none" normalizeH="0" baseline="0" dirty="0">
                <a:ln>
                  <a:noFill/>
                </a:ln>
                <a:solidFill>
                  <a:srgbClr val="333333"/>
                </a:solidFill>
                <a:effectLst/>
                <a:latin typeface="+mn-lt"/>
              </a:rPr>
              <a:t> and </a:t>
            </a:r>
            <a:r>
              <a:rPr lang="en-US" altLang="en-US" sz="2600" dirty="0">
                <a:solidFill>
                  <a:srgbClr val="333333"/>
                </a:solidFill>
                <a:latin typeface="Lucida Console" panose="020B0609040504020204" pitchFamily="49" charset="0"/>
              </a:rPr>
              <a:t>output</a:t>
            </a:r>
            <a:r>
              <a:rPr kumimoji="0" lang="en-US" altLang="en-US" sz="2800" b="0" i="0" u="none" strike="noStrike" cap="none" normalizeH="0" baseline="0" dirty="0">
                <a:ln>
                  <a:noFill/>
                </a:ln>
                <a:solidFill>
                  <a:srgbClr val="333333"/>
                </a:solidFill>
                <a:effectLst/>
                <a:latin typeface="+mn-lt"/>
              </a:rPr>
              <a:t> arguments work. Next we’ll review the simplest form of reactivity (where inputs are directly connected to outputs), and then discuss how reactive expressions allow you to eliminate duplicated work. We’ll finish by reviewing some common roadblocks encountered by newer Shiny users.</a:t>
            </a:r>
            <a:endParaRPr kumimoji="0" lang="en-US" altLang="en-US" sz="2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04397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1</a:t>
            </a:r>
            <a:r>
              <a:rPr lang="az-Latn-AZ" sz="2000" b="1" dirty="0">
                <a:latin typeface="Lucida Console" panose="020B0609040504020204" pitchFamily="49" charset="0"/>
              </a:rPr>
              <a:t>)</a:t>
            </a:r>
            <a:r>
              <a:rPr lang="en-US" sz="2000" b="1" dirty="0">
                <a:latin typeface="Lucida Console" panose="020B0609040504020204" pitchFamily="49" charset="0"/>
              </a:rPr>
              <a:t> The server function (1.Input) </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15" name="Content Placeholder 2">
            <a:extLst>
              <a:ext uri="{FF2B5EF4-FFF2-40B4-BE49-F238E27FC236}">
                <a16:creationId xmlns:a16="http://schemas.microsoft.com/office/drawing/2014/main" id="{EE9FB0E4-6552-4875-AA2E-3FC93C99968B}"/>
              </a:ext>
            </a:extLst>
          </p:cNvPr>
          <p:cNvSpPr>
            <a:spLocks noGrp="1"/>
          </p:cNvSpPr>
          <p:nvPr>
            <p:ph idx="1"/>
          </p:nvPr>
        </p:nvSpPr>
        <p:spPr>
          <a:xfrm>
            <a:off x="142241" y="2275840"/>
            <a:ext cx="11805920" cy="2692839"/>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 </a:t>
            </a:r>
            <a:r>
              <a:rPr kumimoji="0" lang="en-US" altLang="en-US" sz="2200" b="0" i="0" u="none" strike="noStrike" cap="none" normalizeH="0" baseline="0" dirty="0">
                <a:ln>
                  <a:noFill/>
                </a:ln>
                <a:solidFill>
                  <a:srgbClr val="333333"/>
                </a:solidFill>
                <a:effectLst/>
                <a:latin typeface="Lucida Console" panose="020B0609040504020204" pitchFamily="49" charset="0"/>
              </a:rPr>
              <a:t>input</a:t>
            </a:r>
            <a:r>
              <a:rPr kumimoji="0" lang="en-US" altLang="en-US" sz="2400" b="0" i="0" u="none" strike="noStrike" cap="none" normalizeH="0" baseline="0" dirty="0">
                <a:ln>
                  <a:noFill/>
                </a:ln>
                <a:solidFill>
                  <a:srgbClr val="333333"/>
                </a:solidFill>
                <a:effectLst/>
                <a:latin typeface="+mn-lt"/>
              </a:rPr>
              <a:t> argument is a list-like object that contains all the input data sent from the browser, named according to the input ID. For example, if your UI contains a numeric input control with an input ID of </a:t>
            </a:r>
            <a:r>
              <a:rPr kumimoji="0" lang="en-US" altLang="en-US" sz="2200" b="0" i="0" u="none" strike="noStrike" cap="none" normalizeH="0" baseline="0" dirty="0">
                <a:ln>
                  <a:noFill/>
                </a:ln>
                <a:solidFill>
                  <a:srgbClr val="333333"/>
                </a:solidFill>
                <a:effectLst/>
                <a:latin typeface="Lucida Console" panose="020B0609040504020204" pitchFamily="49" charset="0"/>
              </a:rPr>
              <a:t>count</a:t>
            </a:r>
            <a:r>
              <a:rPr lang="en-US" altLang="en-US" sz="2400" dirty="0"/>
              <a:t>.</a:t>
            </a:r>
          </a:p>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Then you can access the value of that input with </a:t>
            </a:r>
            <a:r>
              <a:rPr kumimoji="0" lang="en-US" altLang="en-US" sz="2200" b="0" i="0" u="none" strike="noStrike" cap="none" normalizeH="0" baseline="0" dirty="0" err="1">
                <a:ln>
                  <a:noFill/>
                </a:ln>
                <a:solidFill>
                  <a:srgbClr val="333333"/>
                </a:solidFill>
                <a:effectLst/>
                <a:latin typeface="Lucida Console" panose="020B0609040504020204" pitchFamily="49" charset="0"/>
              </a:rPr>
              <a:t>input$count</a:t>
            </a:r>
            <a:r>
              <a:rPr kumimoji="0" lang="en-US" altLang="en-US" sz="2400" b="0" i="0" u="none" strike="noStrike" cap="none" normalizeH="0" baseline="0" dirty="0">
                <a:ln>
                  <a:noFill/>
                </a:ln>
                <a:solidFill>
                  <a:srgbClr val="333333"/>
                </a:solidFill>
                <a:effectLst/>
                <a:latin typeface="+mn-lt"/>
              </a:rPr>
              <a:t>. It will initially contain the value </a:t>
            </a:r>
            <a:r>
              <a:rPr kumimoji="0" lang="en-US" altLang="en-US" sz="2200" b="0" i="0" u="none" strike="noStrike" cap="none" normalizeH="0" baseline="0" dirty="0">
                <a:ln>
                  <a:noFill/>
                </a:ln>
                <a:solidFill>
                  <a:srgbClr val="333333"/>
                </a:solidFill>
                <a:effectLst/>
                <a:latin typeface="Lucida Console" panose="020B0609040504020204" pitchFamily="49" charset="0"/>
              </a:rPr>
              <a:t>100</a:t>
            </a:r>
            <a:r>
              <a:rPr kumimoji="0" lang="en-US" altLang="en-US" sz="2400" b="0" i="0" u="none" strike="noStrike" cap="none" normalizeH="0" baseline="0" dirty="0">
                <a:ln>
                  <a:noFill/>
                </a:ln>
                <a:solidFill>
                  <a:srgbClr val="333333"/>
                </a:solidFill>
                <a:effectLst/>
                <a:latin typeface="+mn-lt"/>
              </a:rPr>
              <a:t>, and it will be automatically updated as the user changes the value in the browser.</a:t>
            </a:r>
            <a:r>
              <a:rPr kumimoji="0" lang="en-US" altLang="en-US" sz="24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pic>
        <p:nvPicPr>
          <p:cNvPr id="8" name="Picture 7">
            <a:extLst>
              <a:ext uri="{FF2B5EF4-FFF2-40B4-BE49-F238E27FC236}">
                <a16:creationId xmlns:a16="http://schemas.microsoft.com/office/drawing/2014/main" id="{60720A0B-DD13-415E-8BA2-E2F00E4A353D}"/>
              </a:ext>
            </a:extLst>
          </p:cNvPr>
          <p:cNvPicPr>
            <a:picLocks noChangeAspect="1"/>
          </p:cNvPicPr>
          <p:nvPr/>
        </p:nvPicPr>
        <p:blipFill rotWithShape="1">
          <a:blip r:embed="rId3"/>
          <a:srcRect l="62598" t="59411" r="28236" b="34070"/>
          <a:stretch/>
        </p:blipFill>
        <p:spPr>
          <a:xfrm>
            <a:off x="1869441" y="4175938"/>
            <a:ext cx="1050807" cy="367261"/>
          </a:xfrm>
          <a:prstGeom prst="rect">
            <a:avLst/>
          </a:prstGeom>
        </p:spPr>
      </p:pic>
      <p:pic>
        <p:nvPicPr>
          <p:cNvPr id="5" name="Picture 4">
            <a:extLst>
              <a:ext uri="{FF2B5EF4-FFF2-40B4-BE49-F238E27FC236}">
                <a16:creationId xmlns:a16="http://schemas.microsoft.com/office/drawing/2014/main" id="{B4139E71-A114-479C-BFAE-105088B16143}"/>
              </a:ext>
            </a:extLst>
          </p:cNvPr>
          <p:cNvPicPr>
            <a:picLocks noChangeAspect="1"/>
          </p:cNvPicPr>
          <p:nvPr/>
        </p:nvPicPr>
        <p:blipFill rotWithShape="1">
          <a:blip r:embed="rId4"/>
          <a:srcRect t="2813" b="83261"/>
          <a:stretch/>
        </p:blipFill>
        <p:spPr>
          <a:xfrm>
            <a:off x="0" y="537780"/>
            <a:ext cx="12192000" cy="955040"/>
          </a:xfrm>
          <a:prstGeom prst="rect">
            <a:avLst/>
          </a:prstGeom>
        </p:spPr>
      </p:pic>
    </p:spTree>
    <p:extLst>
      <p:ext uri="{BB962C8B-B14F-4D97-AF65-F5344CB8AC3E}">
        <p14:creationId xmlns:p14="http://schemas.microsoft.com/office/powerpoint/2010/main" val="1909861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pic>
        <p:nvPicPr>
          <p:cNvPr id="8" name="Picture 7">
            <a:extLst>
              <a:ext uri="{FF2B5EF4-FFF2-40B4-BE49-F238E27FC236}">
                <a16:creationId xmlns:a16="http://schemas.microsoft.com/office/drawing/2014/main" id="{60720A0B-DD13-415E-8BA2-E2F00E4A353D}"/>
              </a:ext>
            </a:extLst>
          </p:cNvPr>
          <p:cNvPicPr>
            <a:picLocks noChangeAspect="1"/>
          </p:cNvPicPr>
          <p:nvPr/>
        </p:nvPicPr>
        <p:blipFill rotWithShape="1">
          <a:blip r:embed="rId3"/>
          <a:srcRect l="62598" t="59411" r="28236" b="34070"/>
          <a:stretch/>
        </p:blipFill>
        <p:spPr>
          <a:xfrm>
            <a:off x="1869441" y="4175938"/>
            <a:ext cx="1050807" cy="367261"/>
          </a:xfrm>
          <a:prstGeom prst="rect">
            <a:avLst/>
          </a:prstGeom>
        </p:spPr>
      </p:pic>
      <p:pic>
        <p:nvPicPr>
          <p:cNvPr id="7" name="Picture 6">
            <a:extLst>
              <a:ext uri="{FF2B5EF4-FFF2-40B4-BE49-F238E27FC236}">
                <a16:creationId xmlns:a16="http://schemas.microsoft.com/office/drawing/2014/main" id="{41C3BDFC-88A6-4A72-8C7F-D30A7280D286}"/>
              </a:ext>
            </a:extLst>
          </p:cNvPr>
          <p:cNvPicPr>
            <a:picLocks noChangeAspect="1"/>
          </p:cNvPicPr>
          <p:nvPr/>
        </p:nvPicPr>
        <p:blipFill rotWithShape="1">
          <a:blip r:embed="rId4"/>
          <a:srcRect l="26500" t="19406" r="20667" b="55154"/>
          <a:stretch/>
        </p:blipFill>
        <p:spPr>
          <a:xfrm>
            <a:off x="81279" y="292602"/>
            <a:ext cx="7397387" cy="2003557"/>
          </a:xfrm>
          <a:prstGeom prst="rect">
            <a:avLst/>
          </a:prstGeom>
        </p:spPr>
      </p:pic>
      <p:sp>
        <p:nvSpPr>
          <p:cNvPr id="12" name="Content Placeholder 2">
            <a:extLst>
              <a:ext uri="{FF2B5EF4-FFF2-40B4-BE49-F238E27FC236}">
                <a16:creationId xmlns:a16="http://schemas.microsoft.com/office/drawing/2014/main" id="{7A049C49-BEC3-4459-B5C1-843AE815CE48}"/>
              </a:ext>
            </a:extLst>
          </p:cNvPr>
          <p:cNvSpPr txBox="1">
            <a:spLocks/>
          </p:cNvSpPr>
          <p:nvPr/>
        </p:nvSpPr>
        <p:spPr>
          <a:xfrm>
            <a:off x="125837" y="3178628"/>
            <a:ext cx="11940319" cy="3679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Unlike a typical list, input objects are read-only. If you attempt to modify an input inside the server function, you’ll get an error</a:t>
            </a:r>
            <a:r>
              <a:rPr lang="en-US" altLang="en-US" sz="2400" dirty="0"/>
              <a:t>. </a:t>
            </a:r>
          </a:p>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This error occurs because </a:t>
            </a:r>
            <a:r>
              <a:rPr kumimoji="0" lang="en-US" altLang="en-US" sz="2200" b="0" i="0" u="none" strike="noStrike" cap="none" normalizeH="0" baseline="0" dirty="0">
                <a:ln>
                  <a:noFill/>
                </a:ln>
                <a:solidFill>
                  <a:srgbClr val="333333"/>
                </a:solidFill>
                <a:effectLst/>
                <a:latin typeface="Lucida Console" panose="020B0609040504020204" pitchFamily="49" charset="0"/>
              </a:rPr>
              <a:t>input</a:t>
            </a:r>
            <a:r>
              <a:rPr kumimoji="0" lang="en-US" altLang="en-US" sz="2400" b="0" i="0" u="none" strike="noStrike" cap="none" normalizeH="0" baseline="0" dirty="0">
                <a:ln>
                  <a:noFill/>
                </a:ln>
                <a:solidFill>
                  <a:srgbClr val="333333"/>
                </a:solidFill>
                <a:effectLst/>
                <a:latin typeface="+mn-lt"/>
              </a:rPr>
              <a:t> reflects what’s happening in the browser, and the browser is </a:t>
            </a:r>
            <a:r>
              <a:rPr kumimoji="0" lang="en-US" altLang="en-US" sz="2400" b="0" i="0" u="none" strike="noStrike" cap="none" normalizeH="0" baseline="0" dirty="0" err="1">
                <a:ln>
                  <a:noFill/>
                </a:ln>
                <a:solidFill>
                  <a:srgbClr val="333333"/>
                </a:solidFill>
                <a:effectLst/>
                <a:latin typeface="+mn-lt"/>
              </a:rPr>
              <a:t>Shiny’s</a:t>
            </a:r>
            <a:r>
              <a:rPr kumimoji="0" lang="en-US" altLang="en-US" sz="2400" b="0" i="0" u="none" strike="noStrike" cap="none" normalizeH="0" baseline="0" dirty="0">
                <a:ln>
                  <a:noFill/>
                </a:ln>
                <a:solidFill>
                  <a:srgbClr val="333333"/>
                </a:solidFill>
                <a:effectLst/>
                <a:latin typeface="+mn-lt"/>
              </a:rPr>
              <a:t> “single source of truth”. If you could modify the value in R, you could introduce inconsistencies, where the input slider said one thing in the browser, and </a:t>
            </a:r>
            <a:r>
              <a:rPr kumimoji="0" lang="en-US" altLang="en-US" sz="2400" b="0" i="0" u="none" strike="noStrike" cap="none" normalizeH="0" baseline="0" dirty="0" err="1">
                <a:ln>
                  <a:noFill/>
                </a:ln>
                <a:solidFill>
                  <a:srgbClr val="333333"/>
                </a:solidFill>
                <a:effectLst/>
                <a:latin typeface="+mn-lt"/>
              </a:rPr>
              <a:t>input$count</a:t>
            </a:r>
            <a:r>
              <a:rPr kumimoji="0" lang="en-US" altLang="en-US" sz="2400" b="0" i="0" u="none" strike="noStrike" cap="none" normalizeH="0" baseline="0" dirty="0">
                <a:ln>
                  <a:noFill/>
                </a:ln>
                <a:solidFill>
                  <a:srgbClr val="333333"/>
                </a:solidFill>
                <a:effectLst/>
                <a:latin typeface="+mn-lt"/>
              </a:rPr>
              <a:t> said something different in R. That would make programming challenging!</a:t>
            </a:r>
            <a:r>
              <a:rPr kumimoji="0" lang="en-US" altLang="en-US" sz="2400" b="0" i="0" u="none" strike="noStrike" cap="none" normalizeH="0" baseline="0" dirty="0">
                <a:ln>
                  <a:noFill/>
                </a:ln>
                <a:solidFill>
                  <a:schemeClr val="tx1"/>
                </a:solidFill>
                <a:effectLst/>
                <a:latin typeface="+mn-lt"/>
              </a:rPr>
              <a:t> </a:t>
            </a:r>
          </a:p>
          <a:p>
            <a:pPr marL="0" indent="0" eaLnBrk="0" fontAlgn="base" hangingPunct="0">
              <a:lnSpc>
                <a:spcPct val="100000"/>
              </a:lnSpc>
              <a:spcBef>
                <a:spcPct val="0"/>
              </a:spcBef>
              <a:spcAft>
                <a:spcPct val="0"/>
              </a:spcAft>
              <a:buNone/>
            </a:pPr>
            <a:endParaRPr lang="en-US" altLang="en-US" sz="2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indent="0" eaLnBrk="0" fontAlgn="base" hangingPunct="0">
              <a:lnSpc>
                <a:spcPct val="100000"/>
              </a:lnSpc>
              <a:spcBef>
                <a:spcPct val="0"/>
              </a:spcBef>
              <a:spcAft>
                <a:spcPct val="0"/>
              </a:spcAft>
              <a:buFontTx/>
              <a:buNone/>
            </a:pPr>
            <a:endParaRPr lang="en-US" altLang="en-US" sz="2400" dirty="0"/>
          </a:p>
        </p:txBody>
      </p:sp>
    </p:spTree>
    <p:extLst>
      <p:ext uri="{BB962C8B-B14F-4D97-AF65-F5344CB8AC3E}">
        <p14:creationId xmlns:p14="http://schemas.microsoft.com/office/powerpoint/2010/main" val="2897780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1</a:t>
            </a:r>
            <a:r>
              <a:rPr lang="az-Latn-AZ" sz="2000" b="1" dirty="0">
                <a:latin typeface="Lucida Console" panose="020B0609040504020204" pitchFamily="49" charset="0"/>
              </a:rPr>
              <a:t>)</a:t>
            </a:r>
            <a:r>
              <a:rPr lang="en-US" sz="2000" b="1" dirty="0">
                <a:latin typeface="Lucida Console" panose="020B0609040504020204" pitchFamily="49" charset="0"/>
              </a:rPr>
              <a:t> The server function (2.Output) </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15" name="Content Placeholder 2">
            <a:extLst>
              <a:ext uri="{FF2B5EF4-FFF2-40B4-BE49-F238E27FC236}">
                <a16:creationId xmlns:a16="http://schemas.microsoft.com/office/drawing/2014/main" id="{EE9FB0E4-6552-4875-AA2E-3FC93C99968B}"/>
              </a:ext>
            </a:extLst>
          </p:cNvPr>
          <p:cNvSpPr>
            <a:spLocks noGrp="1"/>
          </p:cNvSpPr>
          <p:nvPr>
            <p:ph idx="1"/>
          </p:nvPr>
        </p:nvSpPr>
        <p:spPr>
          <a:xfrm>
            <a:off x="71120" y="1493520"/>
            <a:ext cx="11958319" cy="5008879"/>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333333"/>
                </a:solidFill>
                <a:effectLst/>
                <a:latin typeface="Lucida Console" panose="020B0609040504020204" pitchFamily="49" charset="0"/>
              </a:rPr>
              <a:t>output</a:t>
            </a:r>
            <a:r>
              <a:rPr kumimoji="0" lang="en-US" altLang="en-US" sz="2400" b="0" i="0" u="none" strike="noStrike" cap="none" normalizeH="0" baseline="0" dirty="0">
                <a:ln>
                  <a:noFill/>
                </a:ln>
                <a:solidFill>
                  <a:srgbClr val="333333"/>
                </a:solidFill>
                <a:effectLst/>
                <a:latin typeface="+mn-lt"/>
              </a:rPr>
              <a:t> is very similar to </a:t>
            </a:r>
            <a:r>
              <a:rPr kumimoji="0" lang="en-US" altLang="en-US" sz="2200" b="0" i="0" u="none" strike="noStrike" cap="none" normalizeH="0" baseline="0" dirty="0">
                <a:ln>
                  <a:noFill/>
                </a:ln>
                <a:solidFill>
                  <a:srgbClr val="333333"/>
                </a:solidFill>
                <a:effectLst/>
                <a:latin typeface="Lucida Console" panose="020B0609040504020204" pitchFamily="49" charset="0"/>
              </a:rPr>
              <a:t>input</a:t>
            </a:r>
            <a:r>
              <a:rPr kumimoji="0" lang="en-US" altLang="en-US" sz="2400" b="0" i="0" u="none" strike="noStrike" cap="none" normalizeH="0" baseline="0" dirty="0">
                <a:ln>
                  <a:noFill/>
                </a:ln>
                <a:solidFill>
                  <a:srgbClr val="333333"/>
                </a:solidFill>
                <a:effectLst/>
                <a:latin typeface="+mn-lt"/>
              </a:rPr>
              <a:t>: it’s also a list-like object named according to the output ID. The main difference is that you use it for sending output instead of receiving input. You always use the </a:t>
            </a:r>
            <a:r>
              <a:rPr kumimoji="0" lang="en-US" altLang="en-US" sz="2200" b="0" i="0" u="none" strike="noStrike" cap="none" normalizeH="0" baseline="0" dirty="0">
                <a:ln>
                  <a:noFill/>
                </a:ln>
                <a:solidFill>
                  <a:srgbClr val="333333"/>
                </a:solidFill>
                <a:effectLst/>
                <a:latin typeface="Lucida Console" panose="020B0609040504020204" pitchFamily="49" charset="0"/>
              </a:rPr>
              <a:t>output</a:t>
            </a:r>
            <a:r>
              <a:rPr kumimoji="0" lang="en-US" altLang="en-US" sz="2400" b="0" i="0" u="none" strike="noStrike" cap="none" normalizeH="0" baseline="0" dirty="0">
                <a:ln>
                  <a:noFill/>
                </a:ln>
                <a:solidFill>
                  <a:srgbClr val="333333"/>
                </a:solidFill>
                <a:effectLst/>
                <a:latin typeface="+mn-lt"/>
              </a:rPr>
              <a:t> object in concert with a </a:t>
            </a:r>
            <a:r>
              <a:rPr kumimoji="0" lang="en-US" altLang="en-US" sz="2200" b="0" i="0" u="none" strike="noStrike" cap="none" normalizeH="0" baseline="0" dirty="0">
                <a:ln>
                  <a:noFill/>
                </a:ln>
                <a:solidFill>
                  <a:srgbClr val="333333"/>
                </a:solidFill>
                <a:effectLst/>
                <a:latin typeface="Lucida Console" panose="020B0609040504020204" pitchFamily="49" charset="0"/>
              </a:rPr>
              <a:t>render</a:t>
            </a:r>
            <a:r>
              <a:rPr kumimoji="0" lang="en-US" altLang="en-US" sz="2400" b="0" i="0" u="none" strike="noStrike" cap="none" normalizeH="0" baseline="0" dirty="0">
                <a:ln>
                  <a:noFill/>
                </a:ln>
                <a:solidFill>
                  <a:srgbClr val="333333"/>
                </a:solidFill>
                <a:effectLst/>
                <a:latin typeface="+mn-lt"/>
              </a:rPr>
              <a:t> function</a:t>
            </a:r>
            <a:r>
              <a:rPr lang="en-US" altLang="en-US" sz="2400"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indent="0" algn="l">
              <a:buNone/>
            </a:pPr>
            <a:r>
              <a:rPr lang="en-US" sz="2400" b="0" i="0" dirty="0">
                <a:solidFill>
                  <a:srgbClr val="333333"/>
                </a:solidFill>
                <a:effectLst/>
              </a:rPr>
              <a:t>(Note that the ID is quoted in the UI, but not in the server.)</a:t>
            </a:r>
          </a:p>
          <a:p>
            <a:pPr marL="0" indent="0" algn="l">
              <a:buNone/>
            </a:pPr>
            <a:r>
              <a:rPr lang="en-US" sz="2400" b="0" i="0" dirty="0">
                <a:solidFill>
                  <a:srgbClr val="333333"/>
                </a:solidFill>
                <a:effectLst/>
              </a:rPr>
              <a:t>The render function does two things:</a:t>
            </a:r>
          </a:p>
          <a:p>
            <a:pPr algn="l">
              <a:buFont typeface="Arial" panose="020B0604020202020204" pitchFamily="34" charset="0"/>
              <a:buChar char="•"/>
            </a:pPr>
            <a:r>
              <a:rPr lang="en-US" sz="2400" b="0" i="0" dirty="0">
                <a:solidFill>
                  <a:srgbClr val="333333"/>
                </a:solidFill>
                <a:effectLst/>
              </a:rPr>
              <a:t>It sets up a special reactive context that automatically tracks what inputs the output uses.</a:t>
            </a:r>
          </a:p>
          <a:p>
            <a:pPr algn="l">
              <a:buFont typeface="Arial" panose="020B0604020202020204" pitchFamily="34" charset="0"/>
              <a:buChar char="•"/>
            </a:pPr>
            <a:r>
              <a:rPr lang="en-US" sz="2400" b="0" i="0" dirty="0">
                <a:solidFill>
                  <a:srgbClr val="333333"/>
                </a:solidFill>
                <a:effectLst/>
              </a:rPr>
              <a:t>It converts the output of your R code into HTML suitable for display on a web 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pic>
        <p:nvPicPr>
          <p:cNvPr id="4" name="Picture 3">
            <a:extLst>
              <a:ext uri="{FF2B5EF4-FFF2-40B4-BE49-F238E27FC236}">
                <a16:creationId xmlns:a16="http://schemas.microsoft.com/office/drawing/2014/main" id="{67994BC2-DCD6-4FFB-9E32-A4FF3271F8F2}"/>
              </a:ext>
            </a:extLst>
          </p:cNvPr>
          <p:cNvPicPr>
            <a:picLocks noChangeAspect="1"/>
          </p:cNvPicPr>
          <p:nvPr/>
        </p:nvPicPr>
        <p:blipFill rotWithShape="1">
          <a:blip r:embed="rId4"/>
          <a:srcRect t="3408" b="88276"/>
          <a:stretch/>
        </p:blipFill>
        <p:spPr>
          <a:xfrm>
            <a:off x="0" y="537780"/>
            <a:ext cx="12192000" cy="570324"/>
          </a:xfrm>
          <a:prstGeom prst="rect">
            <a:avLst/>
          </a:prstGeom>
        </p:spPr>
      </p:pic>
    </p:spTree>
    <p:extLst>
      <p:ext uri="{BB962C8B-B14F-4D97-AF65-F5344CB8AC3E}">
        <p14:creationId xmlns:p14="http://schemas.microsoft.com/office/powerpoint/2010/main" val="3297472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pic>
        <p:nvPicPr>
          <p:cNvPr id="8" name="Picture 7">
            <a:extLst>
              <a:ext uri="{FF2B5EF4-FFF2-40B4-BE49-F238E27FC236}">
                <a16:creationId xmlns:a16="http://schemas.microsoft.com/office/drawing/2014/main" id="{60720A0B-DD13-415E-8BA2-E2F00E4A353D}"/>
              </a:ext>
            </a:extLst>
          </p:cNvPr>
          <p:cNvPicPr>
            <a:picLocks noChangeAspect="1"/>
          </p:cNvPicPr>
          <p:nvPr/>
        </p:nvPicPr>
        <p:blipFill rotWithShape="1">
          <a:blip r:embed="rId3"/>
          <a:srcRect l="62598" t="59411" r="28236" b="34070"/>
          <a:stretch/>
        </p:blipFill>
        <p:spPr>
          <a:xfrm>
            <a:off x="1869441" y="4175938"/>
            <a:ext cx="1050807" cy="367261"/>
          </a:xfrm>
          <a:prstGeom prst="rect">
            <a:avLst/>
          </a:prstGeom>
        </p:spPr>
      </p:pic>
      <p:sp>
        <p:nvSpPr>
          <p:cNvPr id="12" name="Content Placeholder 2">
            <a:extLst>
              <a:ext uri="{FF2B5EF4-FFF2-40B4-BE49-F238E27FC236}">
                <a16:creationId xmlns:a16="http://schemas.microsoft.com/office/drawing/2014/main" id="{7A049C49-BEC3-4459-B5C1-843AE815CE48}"/>
              </a:ext>
            </a:extLst>
          </p:cNvPr>
          <p:cNvSpPr txBox="1">
            <a:spLocks/>
          </p:cNvSpPr>
          <p:nvPr/>
        </p:nvSpPr>
        <p:spPr>
          <a:xfrm>
            <a:off x="125840" y="76199"/>
            <a:ext cx="11940319" cy="614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Like the </a:t>
            </a:r>
            <a:r>
              <a:rPr kumimoji="0" lang="en-US" altLang="en-US" sz="2200" b="0" i="0" u="none" strike="noStrike" cap="none" normalizeH="0" baseline="0" dirty="0">
                <a:ln>
                  <a:noFill/>
                </a:ln>
                <a:solidFill>
                  <a:srgbClr val="333333"/>
                </a:solidFill>
                <a:effectLst/>
                <a:latin typeface="Lucida Console" panose="020B0609040504020204" pitchFamily="49" charset="0"/>
              </a:rPr>
              <a:t>input</a:t>
            </a:r>
            <a:r>
              <a:rPr kumimoji="0" lang="en-US" altLang="en-US" sz="2400" b="0" i="0" u="none" strike="noStrike" cap="none" normalizeH="0" baseline="0" dirty="0">
                <a:ln>
                  <a:noFill/>
                </a:ln>
                <a:solidFill>
                  <a:srgbClr val="333333"/>
                </a:solidFill>
                <a:effectLst/>
                <a:latin typeface="+mn-lt"/>
              </a:rPr>
              <a:t>, the </a:t>
            </a:r>
            <a:r>
              <a:rPr kumimoji="0" lang="en-US" altLang="en-US" sz="2200" b="0" i="0" u="none" strike="noStrike" cap="none" normalizeH="0" baseline="0" dirty="0">
                <a:ln>
                  <a:noFill/>
                </a:ln>
                <a:solidFill>
                  <a:srgbClr val="333333"/>
                </a:solidFill>
                <a:effectLst/>
                <a:latin typeface="Lucida Console" panose="020B0609040504020204" pitchFamily="49" charset="0"/>
              </a:rPr>
              <a:t>output</a:t>
            </a:r>
            <a:r>
              <a:rPr kumimoji="0" lang="en-US" altLang="en-US" sz="2400" b="0" i="0" u="none" strike="noStrike" cap="none" normalizeH="0" baseline="0" dirty="0">
                <a:ln>
                  <a:noFill/>
                </a:ln>
                <a:solidFill>
                  <a:srgbClr val="333333"/>
                </a:solidFill>
                <a:effectLst/>
                <a:latin typeface="+mn-lt"/>
              </a:rPr>
              <a:t> is picky about how you use it. You’ll get an error if:</a:t>
            </a:r>
            <a:r>
              <a:rPr kumimoji="0" lang="en-US" altLang="en-US" sz="2400" b="0" i="0" u="none" strike="noStrike" cap="none" normalizeH="0" baseline="0" dirty="0">
                <a:ln>
                  <a:noFill/>
                </a:ln>
                <a:solidFill>
                  <a:schemeClr val="tx1"/>
                </a:solidFill>
                <a:effectLst/>
                <a:latin typeface="+mn-lt"/>
              </a:rPr>
              <a:t> </a:t>
            </a:r>
          </a:p>
        </p:txBody>
      </p:sp>
      <p:pic>
        <p:nvPicPr>
          <p:cNvPr id="6" name="Picture 5">
            <a:extLst>
              <a:ext uri="{FF2B5EF4-FFF2-40B4-BE49-F238E27FC236}">
                <a16:creationId xmlns:a16="http://schemas.microsoft.com/office/drawing/2014/main" id="{9D25CE31-F8E9-4909-A676-BC72A4664899}"/>
              </a:ext>
            </a:extLst>
          </p:cNvPr>
          <p:cNvPicPr>
            <a:picLocks noChangeAspect="1"/>
          </p:cNvPicPr>
          <p:nvPr/>
        </p:nvPicPr>
        <p:blipFill rotWithShape="1">
          <a:blip r:embed="rId4"/>
          <a:srcRect l="32000" t="30963" r="27834" b="11704"/>
          <a:stretch/>
        </p:blipFill>
        <p:spPr>
          <a:xfrm>
            <a:off x="304800" y="690879"/>
            <a:ext cx="7091680" cy="5693943"/>
          </a:xfrm>
          <a:prstGeom prst="rect">
            <a:avLst/>
          </a:prstGeom>
        </p:spPr>
      </p:pic>
    </p:spTree>
    <p:extLst>
      <p:ext uri="{BB962C8B-B14F-4D97-AF65-F5344CB8AC3E}">
        <p14:creationId xmlns:p14="http://schemas.microsoft.com/office/powerpoint/2010/main" val="280266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C9BA8-96C6-4211-AB55-D4642D40F3AF}"/>
              </a:ext>
            </a:extLst>
          </p:cNvPr>
          <p:cNvSpPr>
            <a:spLocks noGrp="1"/>
          </p:cNvSpPr>
          <p:nvPr>
            <p:ph idx="1"/>
          </p:nvPr>
        </p:nvSpPr>
        <p:spPr>
          <a:xfrm>
            <a:off x="589279" y="71120"/>
            <a:ext cx="5069841" cy="6786879"/>
          </a:xfrm>
        </p:spPr>
        <p:txBody>
          <a:bodyPr>
            <a:normAutofit fontScale="85000" lnSpcReduction="20000"/>
          </a:bodyPr>
          <a:lstStyle/>
          <a:p>
            <a:pPr marL="514350" indent="-514350">
              <a:buFont typeface="+mj-lt"/>
              <a:buAutoNum type="arabicPeriod"/>
            </a:pPr>
            <a:r>
              <a:rPr lang="en-US" dirty="0"/>
              <a:t>Your first Shiny app</a:t>
            </a:r>
            <a:endParaRPr lang="az-Latn-AZ" dirty="0"/>
          </a:p>
          <a:p>
            <a:pPr marL="914400" lvl="1" indent="-457200">
              <a:buFont typeface="+mj-lt"/>
              <a:buAutoNum type="arabicPeriod"/>
            </a:pPr>
            <a:r>
              <a:rPr lang="en-US" sz="2800" dirty="0"/>
              <a:t>Create app directory and file</a:t>
            </a:r>
            <a:endParaRPr lang="az-Latn-AZ" sz="2800" dirty="0"/>
          </a:p>
          <a:p>
            <a:pPr marL="914400" lvl="1" indent="-457200">
              <a:buFont typeface="+mj-lt"/>
              <a:buAutoNum type="arabicPeriod"/>
            </a:pPr>
            <a:r>
              <a:rPr lang="en-US" sz="2800" dirty="0"/>
              <a:t>Adding UI controls</a:t>
            </a:r>
            <a:endParaRPr lang="az-Latn-AZ" sz="2800" dirty="0"/>
          </a:p>
          <a:p>
            <a:pPr marL="914400" lvl="1" indent="-457200">
              <a:buFont typeface="+mj-lt"/>
              <a:buAutoNum type="arabicPeriod"/>
            </a:pPr>
            <a:r>
              <a:rPr lang="en-US" sz="2800" dirty="0"/>
              <a:t>Adding behavior</a:t>
            </a:r>
          </a:p>
          <a:p>
            <a:pPr marL="514350" indent="-514350">
              <a:buFont typeface="+mj-lt"/>
              <a:buAutoNum type="arabicPeriod"/>
            </a:pPr>
            <a:r>
              <a:rPr lang="en-US" dirty="0"/>
              <a:t>Basic UI</a:t>
            </a:r>
            <a:endParaRPr lang="az-Latn-AZ" dirty="0"/>
          </a:p>
          <a:p>
            <a:pPr marL="914400" lvl="1" indent="-457200">
              <a:buFont typeface="+mj-lt"/>
              <a:buAutoNum type="arabicPeriod"/>
            </a:pPr>
            <a:r>
              <a:rPr lang="en-US" sz="2800" dirty="0"/>
              <a:t>Inputs</a:t>
            </a:r>
          </a:p>
          <a:p>
            <a:pPr marL="1371600" lvl="2" indent="-457200">
              <a:buFont typeface="+mj-lt"/>
              <a:buAutoNum type="arabicPeriod"/>
            </a:pPr>
            <a:r>
              <a:rPr lang="en-US" sz="2800" dirty="0"/>
              <a:t>Free text </a:t>
            </a:r>
            <a:endParaRPr lang="az-Latn-AZ" sz="2800" dirty="0"/>
          </a:p>
          <a:p>
            <a:pPr marL="1371600" lvl="2" indent="-457200">
              <a:buFont typeface="+mj-lt"/>
              <a:buAutoNum type="arabicPeriod"/>
            </a:pPr>
            <a:r>
              <a:rPr lang="en-US" sz="2800" dirty="0"/>
              <a:t>Numeric inputs</a:t>
            </a:r>
            <a:endParaRPr lang="az-Latn-AZ" sz="2800" dirty="0"/>
          </a:p>
          <a:p>
            <a:pPr marL="1371600" lvl="2" indent="-457200">
              <a:buFont typeface="+mj-lt"/>
              <a:buAutoNum type="arabicPeriod"/>
            </a:pPr>
            <a:r>
              <a:rPr lang="en-US" sz="2800" dirty="0"/>
              <a:t>Dates</a:t>
            </a:r>
            <a:endParaRPr lang="az-Latn-AZ" sz="2800" dirty="0"/>
          </a:p>
          <a:p>
            <a:pPr marL="1371600" lvl="2" indent="-457200">
              <a:buFont typeface="+mj-lt"/>
              <a:buAutoNum type="arabicPeriod"/>
            </a:pPr>
            <a:r>
              <a:rPr lang="en-US" sz="2800" dirty="0"/>
              <a:t>Limited choices</a:t>
            </a:r>
            <a:endParaRPr lang="az-Latn-AZ" sz="2800" dirty="0"/>
          </a:p>
          <a:p>
            <a:pPr marL="1371600" lvl="2" indent="-457200">
              <a:buFont typeface="+mj-lt"/>
              <a:buAutoNum type="arabicPeriod"/>
            </a:pPr>
            <a:r>
              <a:rPr lang="en-US" sz="2800" dirty="0"/>
              <a:t>File uploads</a:t>
            </a:r>
            <a:endParaRPr lang="az-Latn-AZ" sz="2800" dirty="0"/>
          </a:p>
          <a:p>
            <a:pPr marL="1371600" lvl="2" indent="-457200">
              <a:buFont typeface="+mj-lt"/>
              <a:buAutoNum type="arabicPeriod"/>
            </a:pPr>
            <a:r>
              <a:rPr lang="en-US" sz="2800" dirty="0"/>
              <a:t>Action buttons</a:t>
            </a:r>
          </a:p>
          <a:p>
            <a:pPr marL="914400" lvl="1" indent="-457200">
              <a:buFont typeface="+mj-lt"/>
              <a:buAutoNum type="arabicPeriod"/>
            </a:pPr>
            <a:r>
              <a:rPr lang="az-Latn-AZ" sz="2800" dirty="0"/>
              <a:t>Outputs</a:t>
            </a:r>
            <a:endParaRPr lang="en-US" sz="2800" dirty="0"/>
          </a:p>
          <a:p>
            <a:pPr marL="1371600" lvl="2" indent="-457200">
              <a:buFont typeface="+mj-lt"/>
              <a:buAutoNum type="arabicPeriod"/>
            </a:pPr>
            <a:r>
              <a:rPr lang="az-Latn-AZ" sz="2800" dirty="0"/>
              <a:t>Text</a:t>
            </a:r>
            <a:endParaRPr lang="en-US" sz="2800" dirty="0"/>
          </a:p>
          <a:p>
            <a:pPr marL="1371600" lvl="2" indent="-457200">
              <a:buFont typeface="+mj-lt"/>
              <a:buAutoNum type="arabicPeriod"/>
            </a:pPr>
            <a:r>
              <a:rPr lang="az-Latn-AZ" sz="2800" dirty="0"/>
              <a:t>Tables</a:t>
            </a:r>
            <a:endParaRPr lang="en-US" sz="2800" dirty="0"/>
          </a:p>
          <a:p>
            <a:pPr marL="1371600" lvl="2" indent="-457200">
              <a:buFont typeface="+mj-lt"/>
              <a:buAutoNum type="arabicPeriod"/>
            </a:pPr>
            <a:r>
              <a:rPr lang="az-Latn-AZ" sz="2800" dirty="0"/>
              <a:t>Plots</a:t>
            </a:r>
            <a:endParaRPr lang="en-US" sz="2800" dirty="0"/>
          </a:p>
          <a:p>
            <a:pPr marL="914400" lvl="1" indent="-457200">
              <a:buFont typeface="+mj-lt"/>
              <a:buAutoNum type="arabicPeriod"/>
            </a:pPr>
            <a:r>
              <a:rPr lang="en-US" sz="2800" dirty="0"/>
              <a:t>Layouts</a:t>
            </a:r>
          </a:p>
          <a:p>
            <a:pPr marL="1371600" lvl="2" indent="-457200">
              <a:buFont typeface="+mj-lt"/>
              <a:buAutoNum type="arabicPeriod"/>
            </a:pPr>
            <a:r>
              <a:rPr lang="en-US" sz="2800" dirty="0"/>
              <a:t>Page with sidebar</a:t>
            </a:r>
          </a:p>
          <a:p>
            <a:pPr marL="1371600" lvl="2" indent="-457200">
              <a:buFont typeface="+mj-lt"/>
              <a:buAutoNum type="arabicPeriod"/>
            </a:pPr>
            <a:r>
              <a:rPr lang="en-US" sz="2800" dirty="0"/>
              <a:t>Multi-row</a:t>
            </a:r>
          </a:p>
          <a:p>
            <a:pPr marL="1371600" lvl="2" indent="-457200">
              <a:buFont typeface="+mj-lt"/>
              <a:buAutoNum type="arabicPeriod"/>
            </a:pPr>
            <a:r>
              <a:rPr lang="en-US" sz="2800" dirty="0"/>
              <a:t>Themes</a:t>
            </a:r>
          </a:p>
        </p:txBody>
      </p:sp>
      <p:sp>
        <p:nvSpPr>
          <p:cNvPr id="4" name="Content Placeholder 2">
            <a:extLst>
              <a:ext uri="{FF2B5EF4-FFF2-40B4-BE49-F238E27FC236}">
                <a16:creationId xmlns:a16="http://schemas.microsoft.com/office/drawing/2014/main" id="{46B534DE-EA63-4CE7-8676-FB1FB3706A21}"/>
              </a:ext>
            </a:extLst>
          </p:cNvPr>
          <p:cNvSpPr txBox="1">
            <a:spLocks/>
          </p:cNvSpPr>
          <p:nvPr/>
        </p:nvSpPr>
        <p:spPr>
          <a:xfrm>
            <a:off x="5902960" y="-223520"/>
            <a:ext cx="5953760" cy="699007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100" dirty="0">
                <a:solidFill>
                  <a:schemeClr val="bg1"/>
                </a:solidFill>
              </a:rPr>
              <a:t>Your first Shiny app</a:t>
            </a:r>
            <a:endParaRPr lang="az-Latn-AZ" sz="100" dirty="0">
              <a:solidFill>
                <a:schemeClr val="bg1"/>
              </a:solidFill>
            </a:endParaRPr>
          </a:p>
          <a:p>
            <a:pPr marL="514350" indent="-514350">
              <a:buFont typeface="+mj-lt"/>
              <a:buAutoNum type="arabicPeriod"/>
            </a:pPr>
            <a:r>
              <a:rPr lang="en-US" sz="100" dirty="0">
                <a:solidFill>
                  <a:schemeClr val="bg1"/>
                </a:solidFill>
              </a:rPr>
              <a:t>Basic UI</a:t>
            </a:r>
            <a:endParaRPr lang="az-Latn-AZ" sz="100" dirty="0">
              <a:solidFill>
                <a:schemeClr val="bg1"/>
              </a:solidFill>
            </a:endParaRPr>
          </a:p>
          <a:p>
            <a:pPr marL="514350" indent="-514350">
              <a:buFont typeface="+mj-lt"/>
              <a:buAutoNum type="arabicPeriod"/>
            </a:pPr>
            <a:r>
              <a:rPr lang="en-US" sz="2400" dirty="0"/>
              <a:t>Basic reactivity</a:t>
            </a:r>
          </a:p>
          <a:p>
            <a:pPr marL="971550" lvl="1" indent="-514350">
              <a:buFont typeface="+mj-lt"/>
              <a:buAutoNum type="arabicPeriod"/>
            </a:pPr>
            <a:r>
              <a:rPr lang="en-US" dirty="0"/>
              <a:t>The server function</a:t>
            </a:r>
          </a:p>
          <a:p>
            <a:pPr marL="1428750" lvl="2" indent="-514350">
              <a:buFont typeface="+mj-lt"/>
              <a:buAutoNum type="arabicPeriod"/>
            </a:pPr>
            <a:r>
              <a:rPr lang="en-US" sz="2400" dirty="0"/>
              <a:t>Input</a:t>
            </a:r>
          </a:p>
          <a:p>
            <a:pPr marL="1428750" lvl="2" indent="-514350">
              <a:buFont typeface="+mj-lt"/>
              <a:buAutoNum type="arabicPeriod"/>
            </a:pPr>
            <a:r>
              <a:rPr lang="en-US" sz="2400" dirty="0"/>
              <a:t>Output</a:t>
            </a:r>
          </a:p>
          <a:p>
            <a:pPr marL="971550" lvl="1" indent="-514350">
              <a:buFont typeface="+mj-lt"/>
              <a:buAutoNum type="arabicPeriod"/>
            </a:pPr>
            <a:r>
              <a:rPr lang="en-US" dirty="0"/>
              <a:t>Reactive programming</a:t>
            </a:r>
          </a:p>
          <a:p>
            <a:pPr marL="971550" lvl="1" indent="-514350">
              <a:buFont typeface="+mj-lt"/>
              <a:buAutoNum type="arabicPeriod"/>
            </a:pPr>
            <a:r>
              <a:rPr lang="en-US" dirty="0"/>
              <a:t>Reactive expressions</a:t>
            </a:r>
          </a:p>
          <a:p>
            <a:pPr marL="1428750" lvl="2" indent="-514350">
              <a:buFont typeface="+mj-lt"/>
              <a:buAutoNum type="arabicPeriod"/>
            </a:pPr>
            <a:r>
              <a:rPr lang="en-US" sz="2400" dirty="0"/>
              <a:t>The motivation</a:t>
            </a:r>
          </a:p>
          <a:p>
            <a:pPr marL="1428750" lvl="2" indent="-514350">
              <a:buFont typeface="+mj-lt"/>
              <a:buAutoNum type="arabicPeriod"/>
            </a:pPr>
            <a:r>
              <a:rPr lang="en-US" sz="2400" dirty="0"/>
              <a:t>The app</a:t>
            </a:r>
          </a:p>
          <a:p>
            <a:pPr marL="1428750" lvl="2" indent="-514350">
              <a:buFont typeface="+mj-lt"/>
              <a:buAutoNum type="arabicPeriod"/>
            </a:pPr>
            <a:r>
              <a:rPr lang="en-US" sz="2400" dirty="0"/>
              <a:t>The reactive graph</a:t>
            </a:r>
          </a:p>
          <a:p>
            <a:pPr marL="1428750" lvl="2" indent="-514350">
              <a:buFont typeface="+mj-lt"/>
              <a:buAutoNum type="arabicPeriod"/>
            </a:pPr>
            <a:r>
              <a:rPr lang="en-US" sz="2400" dirty="0"/>
              <a:t>Simplifying the graph</a:t>
            </a:r>
          </a:p>
          <a:p>
            <a:pPr marL="971550" lvl="1" indent="-514350">
              <a:buFont typeface="+mj-lt"/>
              <a:buAutoNum type="arabicPeriod"/>
            </a:pPr>
            <a:r>
              <a:rPr lang="en-US" dirty="0"/>
              <a:t>Controlling timing of evaluation</a:t>
            </a:r>
          </a:p>
          <a:p>
            <a:pPr marL="1428750" lvl="2" indent="-514350">
              <a:buFont typeface="+mj-lt"/>
              <a:buAutoNum type="arabicPeriod"/>
            </a:pPr>
            <a:r>
              <a:rPr lang="en-US" sz="2000" dirty="0"/>
              <a:t>Timed invalidation</a:t>
            </a:r>
          </a:p>
          <a:p>
            <a:pPr marL="1428750" lvl="2" indent="-514350">
              <a:buFont typeface="+mj-lt"/>
              <a:buAutoNum type="arabicPeriod"/>
            </a:pPr>
            <a:r>
              <a:rPr lang="en-US" sz="2000" dirty="0"/>
              <a:t>On click</a:t>
            </a:r>
            <a:endParaRPr lang="en-US" dirty="0"/>
          </a:p>
          <a:p>
            <a:pPr marL="514350" indent="-514350">
              <a:buFont typeface="+mj-lt"/>
              <a:buAutoNum type="arabicPeriod"/>
            </a:pPr>
            <a:r>
              <a:rPr lang="en-US" sz="2400" dirty="0"/>
              <a:t>Graphics</a:t>
            </a:r>
          </a:p>
          <a:p>
            <a:pPr marL="971550" lvl="1" indent="-514350">
              <a:buFont typeface="+mj-lt"/>
              <a:buAutoNum type="arabicPeriod"/>
            </a:pPr>
            <a:r>
              <a:rPr lang="en-US" dirty="0" err="1"/>
              <a:t>Ineractivity</a:t>
            </a:r>
            <a:endParaRPr lang="en-US" dirty="0"/>
          </a:p>
          <a:p>
            <a:pPr marL="1428750" lvl="2" indent="-514350">
              <a:buFont typeface="+mj-lt"/>
              <a:buAutoNum type="arabicPeriod"/>
            </a:pPr>
            <a:r>
              <a:rPr lang="en-US" dirty="0"/>
              <a:t>Basics</a:t>
            </a:r>
          </a:p>
          <a:p>
            <a:pPr marL="1428750" lvl="2" indent="-514350">
              <a:buFont typeface="+mj-lt"/>
              <a:buAutoNum type="arabicPeriod"/>
            </a:pPr>
            <a:r>
              <a:rPr lang="en-US" dirty="0"/>
              <a:t>Clicking</a:t>
            </a:r>
          </a:p>
          <a:p>
            <a:pPr marL="1428750" lvl="2" indent="-514350">
              <a:buFont typeface="+mj-lt"/>
              <a:buAutoNum type="arabicPeriod"/>
            </a:pPr>
            <a:r>
              <a:rPr lang="en-US" dirty="0"/>
              <a:t>Brushing</a:t>
            </a:r>
          </a:p>
          <a:p>
            <a:pPr marL="971550" lvl="1" indent="-514350">
              <a:buFont typeface="+mj-lt"/>
              <a:buAutoNum type="arabicPeriod"/>
            </a:pPr>
            <a:r>
              <a:rPr lang="en-US" dirty="0"/>
              <a:t>Dynamic height and width</a:t>
            </a:r>
          </a:p>
          <a:p>
            <a:pPr marL="0" indent="0">
              <a:buNone/>
            </a:pPr>
            <a:endParaRPr lang="en-US" sz="2400" dirty="0"/>
          </a:p>
        </p:txBody>
      </p:sp>
    </p:spTree>
    <p:extLst>
      <p:ext uri="{BB962C8B-B14F-4D97-AF65-F5344CB8AC3E}">
        <p14:creationId xmlns:p14="http://schemas.microsoft.com/office/powerpoint/2010/main" val="3500056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2</a:t>
            </a:r>
            <a:r>
              <a:rPr lang="az-Latn-AZ" sz="2000" b="1" dirty="0">
                <a:latin typeface="Lucida Console" panose="020B0609040504020204" pitchFamily="49" charset="0"/>
              </a:rPr>
              <a:t>)</a:t>
            </a:r>
            <a:r>
              <a:rPr lang="en-US" sz="2000" b="1" dirty="0">
                <a:latin typeface="Lucida Console" panose="020B0609040504020204" pitchFamily="49" charset="0"/>
              </a:rPr>
              <a:t> Reactive programming</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15" name="Content Placeholder 2">
            <a:extLst>
              <a:ext uri="{FF2B5EF4-FFF2-40B4-BE49-F238E27FC236}">
                <a16:creationId xmlns:a16="http://schemas.microsoft.com/office/drawing/2014/main" id="{EE9FB0E4-6552-4875-AA2E-3FC93C99968B}"/>
              </a:ext>
            </a:extLst>
          </p:cNvPr>
          <p:cNvSpPr>
            <a:spLocks noGrp="1"/>
          </p:cNvSpPr>
          <p:nvPr>
            <p:ph idx="1"/>
          </p:nvPr>
        </p:nvSpPr>
        <p:spPr>
          <a:xfrm>
            <a:off x="116838" y="2295461"/>
            <a:ext cx="11958319" cy="854140"/>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333333"/>
                </a:solidFill>
                <a:effectLst/>
                <a:latin typeface="+mn-lt"/>
              </a:rPr>
              <a:t>It’s hard to show exactly how this works in a book, but if you run the app, and type in the name box, you’ll notice that the greeting updates automatically as you type.</a:t>
            </a:r>
            <a:endParaRPr kumimoji="0" lang="en-US" altLang="en-US" sz="2000" b="0" i="0" u="none" strike="noStrike" cap="none" normalizeH="0" baseline="0" dirty="0">
              <a:ln>
                <a:noFill/>
              </a:ln>
              <a:solidFill>
                <a:schemeClr val="tx1"/>
              </a:solidFill>
              <a:effectLst/>
              <a:latin typeface="+mn-lt"/>
            </a:endParaRPr>
          </a:p>
        </p:txBody>
      </p:sp>
      <p:pic>
        <p:nvPicPr>
          <p:cNvPr id="5" name="Picture 4">
            <a:extLst>
              <a:ext uri="{FF2B5EF4-FFF2-40B4-BE49-F238E27FC236}">
                <a16:creationId xmlns:a16="http://schemas.microsoft.com/office/drawing/2014/main" id="{1B418226-6D91-4C5F-B31E-3D7664E599D2}"/>
              </a:ext>
            </a:extLst>
          </p:cNvPr>
          <p:cNvPicPr>
            <a:picLocks noChangeAspect="1"/>
          </p:cNvPicPr>
          <p:nvPr/>
        </p:nvPicPr>
        <p:blipFill rotWithShape="1">
          <a:blip r:embed="rId4"/>
          <a:srcRect t="3260" b="78073"/>
          <a:stretch/>
        </p:blipFill>
        <p:spPr>
          <a:xfrm>
            <a:off x="0" y="537780"/>
            <a:ext cx="12192000" cy="1280160"/>
          </a:xfrm>
          <a:prstGeom prst="rect">
            <a:avLst/>
          </a:prstGeom>
        </p:spPr>
      </p:pic>
    </p:spTree>
    <p:extLst>
      <p:ext uri="{BB962C8B-B14F-4D97-AF65-F5344CB8AC3E}">
        <p14:creationId xmlns:p14="http://schemas.microsoft.com/office/powerpoint/2010/main" val="4034481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 Reactive expressions</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8" name="Content Placeholder 2">
            <a:extLst>
              <a:ext uri="{FF2B5EF4-FFF2-40B4-BE49-F238E27FC236}">
                <a16:creationId xmlns:a16="http://schemas.microsoft.com/office/drawing/2014/main" id="{E7DDF313-DC3E-47D5-BD52-91D8DA2C2A97}"/>
              </a:ext>
            </a:extLst>
          </p:cNvPr>
          <p:cNvSpPr>
            <a:spLocks noGrp="1"/>
          </p:cNvSpPr>
          <p:nvPr>
            <p:ph idx="1"/>
          </p:nvPr>
        </p:nvSpPr>
        <p:spPr>
          <a:xfrm>
            <a:off x="101600" y="955040"/>
            <a:ext cx="11988800" cy="5848667"/>
          </a:xfrm>
        </p:spPr>
        <p:txBody>
          <a:bodyPr>
            <a:noAutofit/>
          </a:bodyPr>
          <a:lstStyle/>
          <a:p>
            <a:pPr marL="0" indent="0" algn="l">
              <a:buNone/>
            </a:pPr>
            <a:r>
              <a:rPr lang="en-US" sz="2400" b="0" i="0" dirty="0">
                <a:solidFill>
                  <a:srgbClr val="333333"/>
                </a:solidFill>
                <a:effectLst/>
              </a:rPr>
              <a:t>We’ve quickly skimmed over reactive expressions a couple of times, so you’re hopefully getting a sense for what they might do. Now we’ll dive into more of the details, and show why they are so important when constructing real apps.</a:t>
            </a:r>
          </a:p>
          <a:p>
            <a:pPr marL="0" indent="0" algn="l">
              <a:buNone/>
            </a:pPr>
            <a:r>
              <a:rPr lang="en-US" sz="2400" b="0" i="0" dirty="0">
                <a:solidFill>
                  <a:srgbClr val="333333"/>
                </a:solidFill>
                <a:effectLst/>
              </a:rPr>
              <a:t>Reactive expressions are important for two reasons:</a:t>
            </a:r>
          </a:p>
          <a:p>
            <a:pPr algn="l">
              <a:buFont typeface="Arial" panose="020B0604020202020204" pitchFamily="34" charset="0"/>
              <a:buChar char="•"/>
            </a:pPr>
            <a:r>
              <a:rPr lang="en-US" sz="2400" b="0" i="0" dirty="0">
                <a:solidFill>
                  <a:srgbClr val="333333"/>
                </a:solidFill>
                <a:effectLst/>
              </a:rPr>
              <a:t>They give Shiny more information so that it can do less </a:t>
            </a:r>
            <a:r>
              <a:rPr lang="en-US" sz="2400" b="0" i="0" dirty="0" err="1">
                <a:solidFill>
                  <a:srgbClr val="333333"/>
                </a:solidFill>
                <a:effectLst/>
              </a:rPr>
              <a:t>recomputation</a:t>
            </a:r>
            <a:r>
              <a:rPr lang="en-US" sz="2400" b="0" i="0" dirty="0">
                <a:solidFill>
                  <a:srgbClr val="333333"/>
                </a:solidFill>
                <a:effectLst/>
              </a:rPr>
              <a:t> when inputs change, making apps more efficient.</a:t>
            </a:r>
          </a:p>
          <a:p>
            <a:pPr algn="l">
              <a:buFont typeface="Arial" panose="020B0604020202020204" pitchFamily="34" charset="0"/>
              <a:buChar char="•"/>
            </a:pPr>
            <a:r>
              <a:rPr lang="en-US" sz="2400" b="0" i="0" dirty="0">
                <a:solidFill>
                  <a:srgbClr val="333333"/>
                </a:solidFill>
                <a:effectLst/>
              </a:rPr>
              <a:t>They make it easier for humans to understand the app by simplifying the reactive graph.</a:t>
            </a:r>
          </a:p>
          <a:p>
            <a:pPr marL="0" indent="0" algn="l">
              <a:buNone/>
            </a:pPr>
            <a:r>
              <a:rPr lang="en-US" sz="2400" b="0" i="0" dirty="0">
                <a:solidFill>
                  <a:srgbClr val="333333"/>
                </a:solidFill>
                <a:effectLst/>
              </a:rPr>
              <a:t>Reactive expressions have a </a:t>
            </a:r>
            <a:r>
              <a:rPr lang="en-US" sz="2400" b="0" i="0" dirty="0" err="1">
                <a:solidFill>
                  <a:srgbClr val="333333"/>
                </a:solidFill>
                <a:effectLst/>
              </a:rPr>
              <a:t>flavour</a:t>
            </a:r>
            <a:r>
              <a:rPr lang="en-US" sz="2400" b="0" i="0" dirty="0">
                <a:solidFill>
                  <a:srgbClr val="333333"/>
                </a:solidFill>
                <a:effectLst/>
              </a:rPr>
              <a:t> of both inputs and outputs:</a:t>
            </a:r>
          </a:p>
          <a:p>
            <a:pPr algn="l">
              <a:buFont typeface="Arial" panose="020B0604020202020204" pitchFamily="34" charset="0"/>
              <a:buChar char="•"/>
            </a:pPr>
            <a:r>
              <a:rPr lang="en-US" sz="2400" b="0" i="0" dirty="0">
                <a:solidFill>
                  <a:srgbClr val="333333"/>
                </a:solidFill>
                <a:effectLst/>
              </a:rPr>
              <a:t>Like inputs, you can use the results of a reactive expression in an output.</a:t>
            </a:r>
          </a:p>
          <a:p>
            <a:pPr algn="l">
              <a:buFont typeface="Arial" panose="020B0604020202020204" pitchFamily="34" charset="0"/>
              <a:buChar char="•"/>
            </a:pPr>
            <a:r>
              <a:rPr lang="en-US" sz="2400" b="0" i="0" dirty="0">
                <a:solidFill>
                  <a:srgbClr val="333333"/>
                </a:solidFill>
                <a:effectLst/>
              </a:rPr>
              <a:t>Like outputs, reactive expressions depend on inputs and automatically know when they need updating.</a:t>
            </a:r>
          </a:p>
        </p:txBody>
      </p:sp>
    </p:spTree>
    <p:extLst>
      <p:ext uri="{BB962C8B-B14F-4D97-AF65-F5344CB8AC3E}">
        <p14:creationId xmlns:p14="http://schemas.microsoft.com/office/powerpoint/2010/main" val="3227089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8" name="Content Placeholder 2">
            <a:extLst>
              <a:ext uri="{FF2B5EF4-FFF2-40B4-BE49-F238E27FC236}">
                <a16:creationId xmlns:a16="http://schemas.microsoft.com/office/drawing/2014/main" id="{E7DDF313-DC3E-47D5-BD52-91D8DA2C2A97}"/>
              </a:ext>
            </a:extLst>
          </p:cNvPr>
          <p:cNvSpPr>
            <a:spLocks noGrp="1"/>
          </p:cNvSpPr>
          <p:nvPr>
            <p:ph idx="1"/>
          </p:nvPr>
        </p:nvSpPr>
        <p:spPr>
          <a:xfrm>
            <a:off x="137160" y="259081"/>
            <a:ext cx="11917680" cy="1727200"/>
          </a:xfrm>
        </p:spPr>
        <p:txBody>
          <a:bodyPr>
            <a:noAutofit/>
          </a:bodyPr>
          <a:lstStyle/>
          <a:p>
            <a:pPr marL="0" indent="0" algn="l">
              <a:buNone/>
            </a:pPr>
            <a:r>
              <a:rPr lang="en-US" sz="2400" b="0" i="0" dirty="0">
                <a:solidFill>
                  <a:srgbClr val="333333"/>
                </a:solidFill>
                <a:effectLst/>
              </a:rPr>
              <a:t>Because of this duality, some functions work with either reactive inputs or expressions, and some functions work with either reactive expressions or reactive outputs. We’ll use </a:t>
            </a:r>
            <a:r>
              <a:rPr lang="en-US" sz="2400" b="1" i="0" dirty="0">
                <a:solidFill>
                  <a:srgbClr val="333333"/>
                </a:solidFill>
                <a:effectLst/>
              </a:rPr>
              <a:t>producers</a:t>
            </a:r>
            <a:r>
              <a:rPr lang="en-US" sz="2400" b="0" i="0" dirty="0">
                <a:solidFill>
                  <a:srgbClr val="333333"/>
                </a:solidFill>
                <a:effectLst/>
              </a:rPr>
              <a:t> to refer to either reactive inputs or expressions, and </a:t>
            </a:r>
            <a:r>
              <a:rPr lang="en-US" sz="2400" b="1" i="0" dirty="0">
                <a:solidFill>
                  <a:srgbClr val="333333"/>
                </a:solidFill>
                <a:effectLst/>
              </a:rPr>
              <a:t>consumers</a:t>
            </a:r>
            <a:r>
              <a:rPr lang="en-US" sz="2400" b="0" i="0" dirty="0">
                <a:solidFill>
                  <a:srgbClr val="333333"/>
                </a:solidFill>
                <a:effectLst/>
              </a:rPr>
              <a:t> to refer to either reactive expressions or outputs. Following figure shows this relationship with a Venn diagram.</a:t>
            </a:r>
          </a:p>
        </p:txBody>
      </p:sp>
      <p:pic>
        <p:nvPicPr>
          <p:cNvPr id="6" name="Picture 5">
            <a:extLst>
              <a:ext uri="{FF2B5EF4-FFF2-40B4-BE49-F238E27FC236}">
                <a16:creationId xmlns:a16="http://schemas.microsoft.com/office/drawing/2014/main" id="{2D8A7E41-1F46-44A1-9EAF-8E8D40C7BD7E}"/>
              </a:ext>
            </a:extLst>
          </p:cNvPr>
          <p:cNvPicPr>
            <a:picLocks noChangeAspect="1"/>
          </p:cNvPicPr>
          <p:nvPr/>
        </p:nvPicPr>
        <p:blipFill rotWithShape="1">
          <a:blip r:embed="rId4"/>
          <a:srcRect l="26167" t="43260" r="2001" b="19851"/>
          <a:stretch/>
        </p:blipFill>
        <p:spPr>
          <a:xfrm>
            <a:off x="1717040" y="2067560"/>
            <a:ext cx="8757920" cy="2529840"/>
          </a:xfrm>
          <a:prstGeom prst="rect">
            <a:avLst/>
          </a:prstGeom>
        </p:spPr>
      </p:pic>
      <p:sp>
        <p:nvSpPr>
          <p:cNvPr id="9" name="Content Placeholder 2">
            <a:extLst>
              <a:ext uri="{FF2B5EF4-FFF2-40B4-BE49-F238E27FC236}">
                <a16:creationId xmlns:a16="http://schemas.microsoft.com/office/drawing/2014/main" id="{24264801-A22C-46B2-85F6-DBBE7B3DCBC0}"/>
              </a:ext>
            </a:extLst>
          </p:cNvPr>
          <p:cNvSpPr txBox="1">
            <a:spLocks/>
          </p:cNvSpPr>
          <p:nvPr/>
        </p:nvSpPr>
        <p:spPr>
          <a:xfrm>
            <a:off x="121920" y="5140961"/>
            <a:ext cx="11917680" cy="15951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solidFill>
                  <a:srgbClr val="333333"/>
                </a:solidFill>
                <a:effectLst/>
              </a:rPr>
              <a:t>We’re going to need a more complex app to see the benefits of using reactive expressions. First, we’ll set the stage by defining some regular R functions that we’ll use to power our app.</a:t>
            </a:r>
            <a:endParaRPr lang="en-US" sz="2400" dirty="0"/>
          </a:p>
        </p:txBody>
      </p:sp>
    </p:spTree>
    <p:extLst>
      <p:ext uri="{BB962C8B-B14F-4D97-AF65-F5344CB8AC3E}">
        <p14:creationId xmlns:p14="http://schemas.microsoft.com/office/powerpoint/2010/main" val="715055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 Reactive expressions (1.The motivation) </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15" name="Content Placeholder 2">
            <a:extLst>
              <a:ext uri="{FF2B5EF4-FFF2-40B4-BE49-F238E27FC236}">
                <a16:creationId xmlns:a16="http://schemas.microsoft.com/office/drawing/2014/main" id="{EE9FB0E4-6552-4875-AA2E-3FC93C99968B}"/>
              </a:ext>
            </a:extLst>
          </p:cNvPr>
          <p:cNvSpPr>
            <a:spLocks noGrp="1"/>
          </p:cNvSpPr>
          <p:nvPr>
            <p:ph idx="1"/>
          </p:nvPr>
        </p:nvSpPr>
        <p:spPr>
          <a:xfrm>
            <a:off x="86358" y="537780"/>
            <a:ext cx="7320282" cy="6320220"/>
          </a:xfrm>
        </p:spPr>
        <p:txBody>
          <a:bodyPr>
            <a:normAutofit fontScale="925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333333"/>
                </a:solidFill>
                <a:effectLst/>
                <a:latin typeface="+mn-lt"/>
              </a:rPr>
              <a:t>Imagine I want to compare two simulated datasets with a plot and a hypothesis test. I’ve done a little experimentation and come up with the functions below: </a:t>
            </a:r>
            <a:r>
              <a:rPr kumimoji="0" lang="en-US" altLang="en-US" sz="2400" b="0" i="0" u="none" strike="noStrike" cap="none" normalizeH="0" baseline="0" dirty="0">
                <a:ln>
                  <a:noFill/>
                </a:ln>
                <a:solidFill>
                  <a:srgbClr val="333333"/>
                </a:solidFill>
                <a:effectLst/>
                <a:latin typeface="Lucida Console" panose="020B0609040504020204" pitchFamily="49" charset="0"/>
              </a:rPr>
              <a:t>histogram() </a:t>
            </a:r>
            <a:r>
              <a:rPr kumimoji="0" lang="en-US" altLang="en-US" sz="2600" b="0" i="0" u="none" strike="noStrike" cap="none" normalizeH="0" baseline="0" dirty="0" err="1">
                <a:ln>
                  <a:noFill/>
                </a:ln>
                <a:solidFill>
                  <a:srgbClr val="333333"/>
                </a:solidFill>
                <a:effectLst/>
                <a:latin typeface="+mn-lt"/>
              </a:rPr>
              <a:t>visualises</a:t>
            </a:r>
            <a:r>
              <a:rPr kumimoji="0" lang="en-US" altLang="en-US" sz="2600" b="0" i="0" u="none" strike="noStrike" cap="none" normalizeH="0" baseline="0" dirty="0">
                <a:ln>
                  <a:noFill/>
                </a:ln>
                <a:solidFill>
                  <a:srgbClr val="333333"/>
                </a:solidFill>
                <a:effectLst/>
                <a:latin typeface="+mn-lt"/>
              </a:rPr>
              <a:t> the two distributions with a histogram, and </a:t>
            </a:r>
            <a:r>
              <a:rPr lang="en-US" altLang="en-US" sz="2400" dirty="0" err="1">
                <a:solidFill>
                  <a:srgbClr val="333333"/>
                </a:solidFill>
                <a:latin typeface="Lucida Console" panose="020B0609040504020204" pitchFamily="49" charset="0"/>
              </a:rPr>
              <a:t>t_test</a:t>
            </a:r>
            <a:r>
              <a:rPr lang="en-US" altLang="en-US" sz="2400" dirty="0">
                <a:solidFill>
                  <a:srgbClr val="333333"/>
                </a:solidFill>
                <a:latin typeface="Lucida Console" panose="020B0609040504020204" pitchFamily="49" charset="0"/>
              </a:rPr>
              <a:t>() </a:t>
            </a:r>
            <a:r>
              <a:rPr kumimoji="0" lang="en-US" altLang="en-US" sz="2600" b="0" i="0" u="none" strike="noStrike" cap="none" normalizeH="0" baseline="0" dirty="0">
                <a:ln>
                  <a:noFill/>
                </a:ln>
                <a:solidFill>
                  <a:srgbClr val="333333"/>
                </a:solidFill>
                <a:effectLst/>
                <a:latin typeface="+mn-lt"/>
              </a:rPr>
              <a:t>uses a t-test to compare means and </a:t>
            </a:r>
            <a:r>
              <a:rPr kumimoji="0" lang="en-US" altLang="en-US" sz="2600" b="0" i="0" u="none" strike="noStrike" cap="none" normalizeH="0" baseline="0" dirty="0" err="1">
                <a:ln>
                  <a:noFill/>
                </a:ln>
                <a:solidFill>
                  <a:srgbClr val="333333"/>
                </a:solidFill>
                <a:effectLst/>
                <a:latin typeface="+mn-lt"/>
              </a:rPr>
              <a:t>summarises</a:t>
            </a:r>
            <a:r>
              <a:rPr kumimoji="0" lang="en-US" altLang="en-US" sz="2600" b="0" i="0" u="none" strike="noStrike" cap="none" normalizeH="0" baseline="0" dirty="0">
                <a:ln>
                  <a:noFill/>
                </a:ln>
                <a:solidFill>
                  <a:srgbClr val="333333"/>
                </a:solidFill>
                <a:effectLst/>
                <a:latin typeface="+mn-lt"/>
              </a:rPr>
              <a:t> the results with a string:</a:t>
            </a:r>
            <a:r>
              <a:rPr kumimoji="0" lang="en-US" altLang="en-US" sz="2600" b="0" i="0" u="none" strike="noStrike" cap="none" normalizeH="0" baseline="0" dirty="0">
                <a:ln>
                  <a:noFill/>
                </a:ln>
                <a:solidFill>
                  <a:schemeClr val="tx1"/>
                </a:solidFill>
                <a:effectLst/>
                <a:latin typeface="+mn-lt"/>
              </a:rPr>
              <a:t> </a:t>
            </a:r>
          </a:p>
          <a:p>
            <a:pPr marL="0" indent="0" eaLnBrk="0" fontAlgn="base" hangingPunct="0">
              <a:lnSpc>
                <a:spcPct val="100000"/>
              </a:lnSpc>
              <a:spcBef>
                <a:spcPct val="0"/>
              </a:spcBef>
              <a:spcAft>
                <a:spcPct val="0"/>
              </a:spcAft>
              <a:buNone/>
            </a:pPr>
            <a:r>
              <a:rPr lang="en-US" sz="2600" b="0" i="0" dirty="0">
                <a:solidFill>
                  <a:srgbClr val="333333"/>
                </a:solidFill>
                <a:effectLst/>
                <a:latin typeface="+mn-lt"/>
              </a:rPr>
              <a:t>If I have some simulated data, I can use these functions to compare two variables:</a:t>
            </a:r>
          </a:p>
          <a:p>
            <a:pPr marL="0" indent="0" eaLnBrk="0" fontAlgn="base" hangingPunct="0">
              <a:lnSpc>
                <a:spcPct val="100000"/>
              </a:lnSpc>
              <a:spcBef>
                <a:spcPct val="0"/>
              </a:spcBef>
              <a:spcAft>
                <a:spcPct val="0"/>
              </a:spcAft>
              <a:buNone/>
            </a:pPr>
            <a:endParaRPr lang="en-US" sz="2400" b="0" i="0" dirty="0">
              <a:solidFill>
                <a:srgbClr val="333333"/>
              </a:solidFill>
              <a:effectLst/>
              <a:latin typeface="+mn-lt"/>
            </a:endParaRPr>
          </a:p>
          <a:p>
            <a:pPr marL="0" indent="0" eaLnBrk="0" fontAlgn="base" hangingPunct="0">
              <a:lnSpc>
                <a:spcPct val="100000"/>
              </a:lnSpc>
              <a:spcBef>
                <a:spcPct val="0"/>
              </a:spcBef>
              <a:spcAft>
                <a:spcPct val="0"/>
              </a:spcAft>
              <a:buNone/>
            </a:pPr>
            <a:r>
              <a:rPr lang="en-US" sz="2600" b="0" i="0" dirty="0">
                <a:solidFill>
                  <a:srgbClr val="333333"/>
                </a:solidFill>
                <a:effectLst/>
              </a:rPr>
              <a:t>In a real analysis, you probably would’ve done a bunch of exploration before you ended up with these functions. I’ve skipped that exploration here so we can get to the app as quickly as possible. But extracting imperative code out into regular functions is an important technique for all Shiny apps: the more code you can extract out of your app, the easier it will be to understand. This is good software engineering because it helps isolate concerns: the functions outside of the app focus on the computation so that the code inside of the app can focus on responding to user actions.</a:t>
            </a:r>
            <a:endParaRPr kumimoji="0" lang="en-US" altLang="en-US" sz="2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pic>
        <p:nvPicPr>
          <p:cNvPr id="6" name="Picture 5">
            <a:extLst>
              <a:ext uri="{FF2B5EF4-FFF2-40B4-BE49-F238E27FC236}">
                <a16:creationId xmlns:a16="http://schemas.microsoft.com/office/drawing/2014/main" id="{B1AC021D-4062-47AD-BF03-9078B19EA6CE}"/>
              </a:ext>
            </a:extLst>
          </p:cNvPr>
          <p:cNvPicPr>
            <a:picLocks noChangeAspect="1"/>
          </p:cNvPicPr>
          <p:nvPr/>
        </p:nvPicPr>
        <p:blipFill rotWithShape="1">
          <a:blip r:embed="rId4"/>
          <a:srcRect l="26583" t="17481" r="58936" b="65312"/>
          <a:stretch/>
        </p:blipFill>
        <p:spPr>
          <a:xfrm>
            <a:off x="8825071" y="537780"/>
            <a:ext cx="1862140" cy="1244600"/>
          </a:xfrm>
          <a:prstGeom prst="rect">
            <a:avLst/>
          </a:prstGeom>
        </p:spPr>
      </p:pic>
      <p:pic>
        <p:nvPicPr>
          <p:cNvPr id="7" name="Picture 6">
            <a:extLst>
              <a:ext uri="{FF2B5EF4-FFF2-40B4-BE49-F238E27FC236}">
                <a16:creationId xmlns:a16="http://schemas.microsoft.com/office/drawing/2014/main" id="{2F82BDF4-0B3A-471F-A05B-D6A4AB9066EA}"/>
              </a:ext>
            </a:extLst>
          </p:cNvPr>
          <p:cNvPicPr>
            <a:picLocks noChangeAspect="1"/>
          </p:cNvPicPr>
          <p:nvPr/>
        </p:nvPicPr>
        <p:blipFill rotWithShape="1">
          <a:blip r:embed="rId4"/>
          <a:srcRect l="36916" t="38762" r="15083" b="6667"/>
          <a:stretch/>
        </p:blipFill>
        <p:spPr>
          <a:xfrm>
            <a:off x="7406640" y="1782379"/>
            <a:ext cx="4699002" cy="3005041"/>
          </a:xfrm>
          <a:prstGeom prst="rect">
            <a:avLst/>
          </a:prstGeom>
        </p:spPr>
      </p:pic>
    </p:spTree>
    <p:extLst>
      <p:ext uri="{BB962C8B-B14F-4D97-AF65-F5344CB8AC3E}">
        <p14:creationId xmlns:p14="http://schemas.microsoft.com/office/powerpoint/2010/main" val="2494725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 Reactive expressions (2.The app) </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pic>
        <p:nvPicPr>
          <p:cNvPr id="11" name="Content Placeholder 10">
            <a:extLst>
              <a:ext uri="{FF2B5EF4-FFF2-40B4-BE49-F238E27FC236}">
                <a16:creationId xmlns:a16="http://schemas.microsoft.com/office/drawing/2014/main" id="{C2B21BC5-93BE-48D9-9086-06F337425DFC}"/>
              </a:ext>
            </a:extLst>
          </p:cNvPr>
          <p:cNvPicPr>
            <a:picLocks noGrp="1" noChangeAspect="1"/>
          </p:cNvPicPr>
          <p:nvPr>
            <p:ph idx="1"/>
          </p:nvPr>
        </p:nvPicPr>
        <p:blipFill rotWithShape="1">
          <a:blip r:embed="rId4"/>
          <a:srcRect t="2938" b="4919"/>
          <a:stretch/>
        </p:blipFill>
        <p:spPr>
          <a:xfrm>
            <a:off x="-1" y="490513"/>
            <a:ext cx="12191999" cy="6319248"/>
          </a:xfrm>
        </p:spPr>
      </p:pic>
    </p:spTree>
    <p:extLst>
      <p:ext uri="{BB962C8B-B14F-4D97-AF65-F5344CB8AC3E}">
        <p14:creationId xmlns:p14="http://schemas.microsoft.com/office/powerpoint/2010/main" val="3255796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15" name="Content Placeholder 2">
            <a:extLst>
              <a:ext uri="{FF2B5EF4-FFF2-40B4-BE49-F238E27FC236}">
                <a16:creationId xmlns:a16="http://schemas.microsoft.com/office/drawing/2014/main" id="{EE9FB0E4-6552-4875-AA2E-3FC93C99968B}"/>
              </a:ext>
            </a:extLst>
          </p:cNvPr>
          <p:cNvSpPr>
            <a:spLocks noGrp="1"/>
          </p:cNvSpPr>
          <p:nvPr>
            <p:ph idx="1"/>
          </p:nvPr>
        </p:nvSpPr>
        <p:spPr>
          <a:xfrm>
            <a:off x="86358" y="1320800"/>
            <a:ext cx="11953242" cy="5537200"/>
          </a:xfrm>
        </p:spPr>
        <p:txBody>
          <a:bodyPr>
            <a:normAutofit/>
          </a:bodyPr>
          <a:lstStyle/>
          <a:p>
            <a:pPr marL="0" indent="0">
              <a:buNone/>
            </a:pPr>
            <a:r>
              <a:rPr lang="en-US" sz="2400" b="0" i="0" dirty="0">
                <a:solidFill>
                  <a:srgbClr val="333333"/>
                </a:solidFill>
                <a:effectLst/>
              </a:rPr>
              <a:t>I’d like to use these two tools to quickly explore a bunch of simulations. A Shiny app is a great way to do this because it lets you avoid tediously modifying and re-running R code. </a:t>
            </a:r>
          </a:p>
          <a:p>
            <a:pPr marL="0" indent="0">
              <a:buNone/>
            </a:pPr>
            <a:r>
              <a:rPr lang="en-US" sz="2400" b="0" i="0" dirty="0">
                <a:solidFill>
                  <a:srgbClr val="333333"/>
                </a:solidFill>
                <a:effectLst/>
              </a:rPr>
              <a:t>Let’s start with the UI. The first row has three columns for input controls (distribution 1, distribution 2, and plot controls). The second row has a wide column for the plot, and a narrow column for the hypothesis test.</a:t>
            </a:r>
          </a:p>
          <a:p>
            <a:pPr marL="0" indent="0">
              <a:buNone/>
            </a:pPr>
            <a:r>
              <a:rPr kumimoji="0" lang="en-US" altLang="en-US" sz="2400" b="0" i="0" u="none" strike="noStrike" cap="none" normalizeH="0" baseline="0" dirty="0">
                <a:ln>
                  <a:noFill/>
                </a:ln>
                <a:solidFill>
                  <a:srgbClr val="333333"/>
                </a:solidFill>
                <a:effectLst/>
                <a:latin typeface="+mn-lt"/>
              </a:rPr>
              <a:t>The server function combines calls to</a:t>
            </a:r>
            <a:r>
              <a:rPr kumimoji="0" lang="en-US" altLang="en-US" sz="2200" b="0" i="0" u="none" strike="noStrike" cap="none" normalizeH="0" baseline="0" dirty="0">
                <a:ln>
                  <a:noFill/>
                </a:ln>
                <a:solidFill>
                  <a:srgbClr val="333333"/>
                </a:solidFill>
                <a:effectLst/>
                <a:latin typeface="Lucida Console" panose="020B0609040504020204" pitchFamily="49" charset="0"/>
              </a:rPr>
              <a:t> histogram() </a:t>
            </a:r>
            <a:r>
              <a:rPr kumimoji="0" lang="en-US" altLang="en-US" sz="2400" b="0" i="0" u="none" strike="noStrike" cap="none" normalizeH="0" baseline="0" dirty="0">
                <a:ln>
                  <a:noFill/>
                </a:ln>
                <a:solidFill>
                  <a:srgbClr val="333333"/>
                </a:solidFill>
                <a:effectLst/>
                <a:latin typeface="+mn-lt"/>
              </a:rPr>
              <a:t>and </a:t>
            </a:r>
            <a:r>
              <a:rPr kumimoji="0" lang="en-US" altLang="en-US" sz="2200" b="0" i="0" u="none" strike="noStrike" cap="none" normalizeH="0" baseline="0" dirty="0" err="1">
                <a:ln>
                  <a:noFill/>
                </a:ln>
                <a:solidFill>
                  <a:srgbClr val="333333"/>
                </a:solidFill>
                <a:effectLst/>
                <a:latin typeface="Lucida Console" panose="020B0609040504020204" pitchFamily="49" charset="0"/>
              </a:rPr>
              <a:t>t_test</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functions after drawing from the specified distributions</a:t>
            </a:r>
            <a:r>
              <a:rPr kumimoji="0" lang="en-US" altLang="en-US" sz="2400" b="0" i="0" u="none" strike="noStrike" cap="none" normalizeH="0" baseline="0" dirty="0">
                <a:ln>
                  <a:noFill/>
                </a:ln>
                <a:solidFill>
                  <a:schemeClr val="tx1"/>
                </a:solidFill>
                <a:effectLst/>
                <a:latin typeface="+mn-lt"/>
              </a:rPr>
              <a:t> .</a:t>
            </a:r>
          </a:p>
          <a:p>
            <a:pPr marL="0" indent="0">
              <a:buNone/>
            </a:pPr>
            <a:endParaRPr lang="en-US" sz="2400" dirty="0"/>
          </a:p>
        </p:txBody>
      </p:sp>
    </p:spTree>
    <p:extLst>
      <p:ext uri="{BB962C8B-B14F-4D97-AF65-F5344CB8AC3E}">
        <p14:creationId xmlns:p14="http://schemas.microsoft.com/office/powerpoint/2010/main" val="405902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 Reactive expressions (3.The reactive graph) </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7" name="Content Placeholder 2">
            <a:extLst>
              <a:ext uri="{FF2B5EF4-FFF2-40B4-BE49-F238E27FC236}">
                <a16:creationId xmlns:a16="http://schemas.microsoft.com/office/drawing/2014/main" id="{AD2A77A1-3789-4FBA-B241-6E3AB197FB67}"/>
              </a:ext>
            </a:extLst>
          </p:cNvPr>
          <p:cNvSpPr>
            <a:spLocks noGrp="1"/>
          </p:cNvSpPr>
          <p:nvPr>
            <p:ph idx="1"/>
          </p:nvPr>
        </p:nvSpPr>
        <p:spPr>
          <a:xfrm>
            <a:off x="124458" y="657162"/>
            <a:ext cx="11943080" cy="2276540"/>
          </a:xfrm>
        </p:spPr>
        <p:txBody>
          <a:bodyPr>
            <a:normAutofit/>
          </a:bodyPr>
          <a:lstStyle/>
          <a:p>
            <a:pPr marL="0" indent="0" algn="l">
              <a:buNone/>
            </a:pPr>
            <a:r>
              <a:rPr lang="en-US" sz="2400" b="0" i="0" dirty="0">
                <a:solidFill>
                  <a:srgbClr val="333333"/>
                </a:solidFill>
                <a:effectLst/>
              </a:rPr>
              <a:t>Let’s start by drawing the reactive graph of this app. Shiny is smart enough to update an output only when the inputs it refers to change; it’s not smart enough to only selectively run pieces of code inside an output. In other words, outputs are atomic: they’re either executed or not as a whole.</a:t>
            </a:r>
          </a:p>
          <a:p>
            <a:pPr marL="0" indent="0" algn="l">
              <a:buNone/>
            </a:pPr>
            <a:r>
              <a:rPr lang="en-US" sz="2200" b="0" i="0" dirty="0">
                <a:solidFill>
                  <a:srgbClr val="333333"/>
                </a:solidFill>
                <a:effectLst/>
              </a:rPr>
              <a:t>For example, take this snippet from the server:</a:t>
            </a:r>
          </a:p>
          <a:p>
            <a:pPr marL="0" indent="0">
              <a:buNone/>
            </a:pPr>
            <a:endParaRPr lang="en-US" sz="2400" dirty="0"/>
          </a:p>
        </p:txBody>
      </p:sp>
      <p:pic>
        <p:nvPicPr>
          <p:cNvPr id="6" name="Picture 5">
            <a:extLst>
              <a:ext uri="{FF2B5EF4-FFF2-40B4-BE49-F238E27FC236}">
                <a16:creationId xmlns:a16="http://schemas.microsoft.com/office/drawing/2014/main" id="{C33C2BCC-E9BC-49BC-8A6F-D07DF825CC04}"/>
              </a:ext>
            </a:extLst>
          </p:cNvPr>
          <p:cNvPicPr>
            <a:picLocks noChangeAspect="1"/>
          </p:cNvPicPr>
          <p:nvPr/>
        </p:nvPicPr>
        <p:blipFill rotWithShape="1">
          <a:blip r:embed="rId4"/>
          <a:srcRect l="28333" t="54222" r="39500" b="32889"/>
          <a:stretch/>
        </p:blipFill>
        <p:spPr>
          <a:xfrm>
            <a:off x="124458" y="2669542"/>
            <a:ext cx="6739098" cy="1518916"/>
          </a:xfrm>
          <a:prstGeom prst="rect">
            <a:avLst/>
          </a:prstGeom>
        </p:spPr>
      </p:pic>
    </p:spTree>
    <p:extLst>
      <p:ext uri="{BB962C8B-B14F-4D97-AF65-F5344CB8AC3E}">
        <p14:creationId xmlns:p14="http://schemas.microsoft.com/office/powerpoint/2010/main" val="3715020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2E0399B-4103-4412-B744-A386F2F28D1A}"/>
              </a:ext>
            </a:extLst>
          </p:cNvPr>
          <p:cNvSpPr txBox="1">
            <a:spLocks noGrp="1"/>
          </p:cNvSpPr>
          <p:nvPr>
            <p:ph idx="1"/>
          </p:nvPr>
        </p:nvSpPr>
        <p:spPr>
          <a:xfrm>
            <a:off x="167640" y="118745"/>
            <a:ext cx="11851640" cy="2593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As a human reading this code you can tell that we only need to update </a:t>
            </a:r>
            <a:r>
              <a:rPr kumimoji="0" lang="en-US" altLang="en-US" sz="2200" b="0" i="0" u="none" strike="noStrike" cap="none" normalizeH="0" baseline="0" dirty="0">
                <a:ln>
                  <a:noFill/>
                </a:ln>
                <a:solidFill>
                  <a:srgbClr val="333333"/>
                </a:solidFill>
                <a:effectLst/>
                <a:latin typeface="Lucida Console" panose="020B0609040504020204" pitchFamily="49" charset="0"/>
              </a:rPr>
              <a:t>x1</a:t>
            </a:r>
            <a:r>
              <a:rPr kumimoji="0" lang="en-US" altLang="en-US" sz="2400" b="0" i="0" u="none" strike="noStrike" cap="none" normalizeH="0" baseline="0" dirty="0">
                <a:ln>
                  <a:noFill/>
                </a:ln>
                <a:solidFill>
                  <a:srgbClr val="333333"/>
                </a:solidFill>
                <a:effectLst/>
                <a:latin typeface="+mn-lt"/>
              </a:rPr>
              <a:t> when </a:t>
            </a:r>
            <a:r>
              <a:rPr kumimoji="0" lang="en-US" altLang="en-US" sz="2200" b="0" i="0" u="none" strike="noStrike" cap="none" normalizeH="0" baseline="0" dirty="0">
                <a:ln>
                  <a:noFill/>
                </a:ln>
                <a:solidFill>
                  <a:srgbClr val="333333"/>
                </a:solidFill>
                <a:effectLst/>
                <a:latin typeface="Lucida Console" panose="020B0609040504020204" pitchFamily="49" charset="0"/>
              </a:rPr>
              <a:t>n1</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mean1</a:t>
            </a:r>
            <a:r>
              <a:rPr kumimoji="0" lang="en-US" altLang="en-US" sz="2400" b="0" i="0" u="none" strike="noStrike" cap="none" normalizeH="0" baseline="0" dirty="0">
                <a:ln>
                  <a:noFill/>
                </a:ln>
                <a:solidFill>
                  <a:srgbClr val="333333"/>
                </a:solidFill>
                <a:effectLst/>
                <a:latin typeface="+mn-lt"/>
              </a:rPr>
              <a:t>, or </a:t>
            </a:r>
            <a:r>
              <a:rPr kumimoji="0" lang="en-US" altLang="en-US" sz="2200" b="0" i="0" u="none" strike="noStrike" cap="none" normalizeH="0" baseline="0" dirty="0">
                <a:ln>
                  <a:noFill/>
                </a:ln>
                <a:solidFill>
                  <a:srgbClr val="333333"/>
                </a:solidFill>
                <a:effectLst/>
                <a:latin typeface="Lucida Console" panose="020B0609040504020204" pitchFamily="49" charset="0"/>
              </a:rPr>
              <a:t>sd1</a:t>
            </a:r>
            <a:r>
              <a:rPr kumimoji="0" lang="en-US" altLang="en-US" sz="2400" b="0" i="0" u="none" strike="noStrike" cap="none" normalizeH="0" baseline="0" dirty="0">
                <a:ln>
                  <a:noFill/>
                </a:ln>
                <a:solidFill>
                  <a:srgbClr val="333333"/>
                </a:solidFill>
                <a:effectLst/>
                <a:latin typeface="+mn-lt"/>
              </a:rPr>
              <a:t> changes, and we only need to update </a:t>
            </a:r>
            <a:r>
              <a:rPr kumimoji="0" lang="en-US" altLang="en-US" sz="2200" b="0" i="0" u="none" strike="noStrike" cap="none" normalizeH="0" baseline="0" dirty="0">
                <a:ln>
                  <a:noFill/>
                </a:ln>
                <a:solidFill>
                  <a:srgbClr val="333333"/>
                </a:solidFill>
                <a:effectLst/>
                <a:latin typeface="Lucida Console" panose="020B0609040504020204" pitchFamily="49" charset="0"/>
              </a:rPr>
              <a:t>x2</a:t>
            </a:r>
            <a:r>
              <a:rPr kumimoji="0" lang="en-US" altLang="en-US" sz="2400" b="0" i="0" u="none" strike="noStrike" cap="none" normalizeH="0" baseline="0" dirty="0">
                <a:ln>
                  <a:noFill/>
                </a:ln>
                <a:solidFill>
                  <a:srgbClr val="333333"/>
                </a:solidFill>
                <a:effectLst/>
                <a:latin typeface="+mn-lt"/>
              </a:rPr>
              <a:t> when </a:t>
            </a:r>
            <a:r>
              <a:rPr kumimoji="0" lang="en-US" altLang="en-US" sz="2200" b="0" i="0" u="none" strike="noStrike" cap="none" normalizeH="0" baseline="0" dirty="0">
                <a:ln>
                  <a:noFill/>
                </a:ln>
                <a:solidFill>
                  <a:srgbClr val="333333"/>
                </a:solidFill>
                <a:effectLst/>
                <a:latin typeface="Lucida Console" panose="020B0609040504020204" pitchFamily="49" charset="0"/>
              </a:rPr>
              <a:t>n2</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mean2</a:t>
            </a:r>
            <a:r>
              <a:rPr kumimoji="0" lang="en-US" altLang="en-US" sz="2400" b="0" i="0" u="none" strike="noStrike" cap="none" normalizeH="0" baseline="0" dirty="0">
                <a:ln>
                  <a:noFill/>
                </a:ln>
                <a:solidFill>
                  <a:srgbClr val="333333"/>
                </a:solidFill>
                <a:effectLst/>
                <a:latin typeface="+mn-lt"/>
              </a:rPr>
              <a:t>, or </a:t>
            </a:r>
            <a:r>
              <a:rPr kumimoji="0" lang="en-US" altLang="en-US" sz="2200" b="0" i="0" u="none" strike="noStrike" cap="none" normalizeH="0" baseline="0" dirty="0">
                <a:ln>
                  <a:noFill/>
                </a:ln>
                <a:solidFill>
                  <a:srgbClr val="333333"/>
                </a:solidFill>
                <a:effectLst/>
                <a:latin typeface="Lucida Console" panose="020B0609040504020204" pitchFamily="49" charset="0"/>
              </a:rPr>
              <a:t>sd2</a:t>
            </a:r>
            <a:r>
              <a:rPr kumimoji="0" lang="en-US" altLang="en-US" sz="2400" b="0" i="0" u="none" strike="noStrike" cap="none" normalizeH="0" baseline="0" dirty="0">
                <a:ln>
                  <a:noFill/>
                </a:ln>
                <a:solidFill>
                  <a:srgbClr val="333333"/>
                </a:solidFill>
                <a:effectLst/>
                <a:latin typeface="+mn-lt"/>
              </a:rPr>
              <a:t> changes. Shiny, however, only looks at the output as a whole, so it will update both x1 and x2 every time one of </a:t>
            </a:r>
            <a:r>
              <a:rPr kumimoji="0" lang="en-US" altLang="en-US" sz="2200" b="0" i="0" u="none" strike="noStrike" cap="none" normalizeH="0" baseline="0" dirty="0">
                <a:ln>
                  <a:noFill/>
                </a:ln>
                <a:solidFill>
                  <a:srgbClr val="333333"/>
                </a:solidFill>
                <a:effectLst/>
                <a:latin typeface="Lucida Console" panose="020B0609040504020204" pitchFamily="49" charset="0"/>
              </a:rPr>
              <a:t>n1</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mean1</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sd1</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n2</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mean2</a:t>
            </a:r>
            <a:r>
              <a:rPr kumimoji="0" lang="en-US" altLang="en-US" sz="2400" b="0" i="0" u="none" strike="noStrike" cap="none" normalizeH="0" baseline="0" dirty="0">
                <a:ln>
                  <a:noFill/>
                </a:ln>
                <a:solidFill>
                  <a:srgbClr val="333333"/>
                </a:solidFill>
                <a:effectLst/>
                <a:latin typeface="+mn-lt"/>
              </a:rPr>
              <a:t>, or </a:t>
            </a:r>
            <a:r>
              <a:rPr kumimoji="0" lang="en-US" altLang="en-US" sz="2200" b="0" i="0" u="none" strike="noStrike" cap="none" normalizeH="0" baseline="0" dirty="0">
                <a:ln>
                  <a:noFill/>
                </a:ln>
                <a:solidFill>
                  <a:srgbClr val="333333"/>
                </a:solidFill>
                <a:effectLst/>
                <a:latin typeface="Lucida Console" panose="020B0609040504020204" pitchFamily="49" charset="0"/>
              </a:rPr>
              <a:t>sd2</a:t>
            </a:r>
            <a:r>
              <a:rPr kumimoji="0" lang="en-US" altLang="en-US" sz="2400" b="0" i="0" u="none" strike="noStrike" cap="none" normalizeH="0" baseline="0" dirty="0">
                <a:ln>
                  <a:noFill/>
                </a:ln>
                <a:solidFill>
                  <a:srgbClr val="333333"/>
                </a:solidFill>
                <a:effectLst/>
                <a:latin typeface="+mn-lt"/>
              </a:rPr>
              <a:t> changes. This leads to the reactive graph shown F</a:t>
            </a:r>
            <a:r>
              <a:rPr lang="en-US" altLang="en-US" sz="2400" dirty="0">
                <a:solidFill>
                  <a:srgbClr val="333333"/>
                </a:solidFill>
              </a:rPr>
              <a:t>ollowing f</a:t>
            </a:r>
            <a:r>
              <a:rPr kumimoji="0" lang="en-US" altLang="en-US" sz="2400" b="0" i="0" u="none" strike="noStrike" cap="none" normalizeH="0" baseline="0" dirty="0">
                <a:ln>
                  <a:noFill/>
                </a:ln>
                <a:solidFill>
                  <a:srgbClr val="333333"/>
                </a:solidFill>
                <a:effectLst/>
                <a:latin typeface="+mn-lt"/>
              </a:rPr>
              <a:t>igure</a:t>
            </a:r>
            <a:r>
              <a:rPr lang="en-US" altLang="en-US" sz="2400" dirty="0"/>
              <a:t>:</a:t>
            </a:r>
            <a:endParaRPr kumimoji="0" lang="en-US" altLang="en-US" sz="2400" b="0" i="0" u="none" strike="noStrike" cap="none" normalizeH="0" baseline="0" dirty="0">
              <a:ln>
                <a:noFill/>
              </a:ln>
              <a:solidFill>
                <a:schemeClr val="tx1"/>
              </a:solidFill>
              <a:effectLst/>
              <a:latin typeface="+mn-lt"/>
            </a:endParaRPr>
          </a:p>
        </p:txBody>
      </p:sp>
      <p:pic>
        <p:nvPicPr>
          <p:cNvPr id="7" name="Picture 6">
            <a:extLst>
              <a:ext uri="{FF2B5EF4-FFF2-40B4-BE49-F238E27FC236}">
                <a16:creationId xmlns:a16="http://schemas.microsoft.com/office/drawing/2014/main" id="{721CD4D4-AB0C-4F09-B06D-D9156E632868}"/>
              </a:ext>
            </a:extLst>
          </p:cNvPr>
          <p:cNvPicPr>
            <a:picLocks noChangeAspect="1"/>
          </p:cNvPicPr>
          <p:nvPr/>
        </p:nvPicPr>
        <p:blipFill rotWithShape="1">
          <a:blip r:embed="rId2"/>
          <a:srcRect l="42917" t="33926" r="3333" b="11259"/>
          <a:stretch/>
        </p:blipFill>
        <p:spPr>
          <a:xfrm>
            <a:off x="1859280" y="2062480"/>
            <a:ext cx="7213600" cy="4138034"/>
          </a:xfrm>
          <a:prstGeom prst="rect">
            <a:avLst/>
          </a:prstGeom>
        </p:spPr>
      </p:pic>
    </p:spTree>
    <p:extLst>
      <p:ext uri="{BB962C8B-B14F-4D97-AF65-F5344CB8AC3E}">
        <p14:creationId xmlns:p14="http://schemas.microsoft.com/office/powerpoint/2010/main" val="136373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2E0399B-4103-4412-B744-A386F2F28D1A}"/>
              </a:ext>
            </a:extLst>
          </p:cNvPr>
          <p:cNvSpPr txBox="1">
            <a:spLocks noGrp="1"/>
          </p:cNvSpPr>
          <p:nvPr>
            <p:ph idx="1"/>
          </p:nvPr>
        </p:nvSpPr>
        <p:spPr>
          <a:xfrm>
            <a:off x="167640" y="883920"/>
            <a:ext cx="11851640" cy="540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You’ll notice that the graph is very dense: almost every input is connected directly to every output. This creates two problems:</a:t>
            </a:r>
            <a:endParaRPr kumimoji="0" lang="en-US" altLang="en-US" sz="2400" b="0" i="0" u="none" strike="noStrike" cap="none" normalizeH="0" baseline="0" dirty="0">
              <a:ln>
                <a:noFill/>
              </a:ln>
              <a:solidFill>
                <a:schemeClr val="tx1"/>
              </a:solidFill>
              <a:effectLst/>
              <a:latin typeface="+mn-lt"/>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latin typeface="+mn-lt"/>
              </a:rPr>
              <a:t>The app is hard to understand because there are so many connections. There are no pieces of the app that you can pull out and </a:t>
            </a:r>
            <a:r>
              <a:rPr kumimoji="0" lang="en-US" altLang="en-US" sz="2400" b="0" i="0" u="none" strike="noStrike" cap="none" normalizeH="0" baseline="0" dirty="0" err="1">
                <a:ln>
                  <a:noFill/>
                </a:ln>
                <a:solidFill>
                  <a:srgbClr val="333333"/>
                </a:solidFill>
                <a:effectLst/>
                <a:latin typeface="+mn-lt"/>
              </a:rPr>
              <a:t>analyse</a:t>
            </a:r>
            <a:r>
              <a:rPr kumimoji="0" lang="en-US" altLang="en-US" sz="2400" b="0" i="0" u="none" strike="noStrike" cap="none" normalizeH="0" baseline="0" dirty="0">
                <a:ln>
                  <a:noFill/>
                </a:ln>
                <a:solidFill>
                  <a:srgbClr val="333333"/>
                </a:solidFill>
                <a:effectLst/>
                <a:latin typeface="+mn-lt"/>
              </a:rPr>
              <a:t> in isolation.</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rgbClr val="333333"/>
                </a:solidFill>
                <a:effectLst/>
                <a:latin typeface="+mn-lt"/>
              </a:rPr>
              <a:t>The app is inefficient because it does more work than necessary. For example, if you change the breaks of the plot, the data is recalculated; if you change the value of </a:t>
            </a:r>
            <a:r>
              <a:rPr kumimoji="0" lang="en-US" altLang="en-US" sz="2200" b="0" i="0" u="none" strike="noStrike" cap="none" normalizeH="0" baseline="0" dirty="0">
                <a:ln>
                  <a:noFill/>
                </a:ln>
                <a:solidFill>
                  <a:srgbClr val="333333"/>
                </a:solidFill>
                <a:effectLst/>
                <a:latin typeface="Lucida Console" panose="020B0609040504020204" pitchFamily="49" charset="0"/>
              </a:rPr>
              <a:t>n1</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x2</a:t>
            </a:r>
            <a:r>
              <a:rPr kumimoji="0" lang="en-US" altLang="en-US" sz="2400" b="0" i="0" u="none" strike="noStrike" cap="none" normalizeH="0" baseline="0" dirty="0">
                <a:ln>
                  <a:noFill/>
                </a:ln>
                <a:solidFill>
                  <a:srgbClr val="333333"/>
                </a:solidFill>
                <a:effectLst/>
                <a:latin typeface="+mn-lt"/>
              </a:rPr>
              <a:t> is updated (in two places!).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There’s one other major flaw in the app: the histogram and t-test use separate random draws. This is rather misleading, as you’d expect them to be working on the same underlying data.</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Fortunately, we can fix all these problems by using reactive expressions to pull out repeated computation.</a:t>
            </a: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841918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 Reactive expressions (4.Simplifying the graph) </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pic>
        <p:nvPicPr>
          <p:cNvPr id="8" name="Content Placeholder 7">
            <a:extLst>
              <a:ext uri="{FF2B5EF4-FFF2-40B4-BE49-F238E27FC236}">
                <a16:creationId xmlns:a16="http://schemas.microsoft.com/office/drawing/2014/main" id="{9ACE1BE6-06DC-4B1B-87D0-16E4817DE9CB}"/>
              </a:ext>
            </a:extLst>
          </p:cNvPr>
          <p:cNvPicPr>
            <a:picLocks noGrp="1" noChangeAspect="1"/>
          </p:cNvPicPr>
          <p:nvPr>
            <p:ph idx="1"/>
          </p:nvPr>
        </p:nvPicPr>
        <p:blipFill rotWithShape="1">
          <a:blip r:embed="rId4"/>
          <a:srcRect t="3343" b="4195"/>
          <a:stretch/>
        </p:blipFill>
        <p:spPr>
          <a:xfrm>
            <a:off x="0" y="537780"/>
            <a:ext cx="12191998" cy="6341085"/>
          </a:xfrm>
        </p:spPr>
      </p:pic>
    </p:spTree>
    <p:extLst>
      <p:ext uri="{BB962C8B-B14F-4D97-AF65-F5344CB8AC3E}">
        <p14:creationId xmlns:p14="http://schemas.microsoft.com/office/powerpoint/2010/main" val="4039609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98A2-70AF-48BF-A3DE-AB9F27892712}"/>
              </a:ext>
            </a:extLst>
          </p:cNvPr>
          <p:cNvSpPr>
            <a:spLocks noGrp="1"/>
          </p:cNvSpPr>
          <p:nvPr>
            <p:ph type="title"/>
          </p:nvPr>
        </p:nvSpPr>
        <p:spPr>
          <a:xfrm>
            <a:off x="838200" y="18255"/>
            <a:ext cx="10515600" cy="1325563"/>
          </a:xfrm>
        </p:spPr>
        <p:txBody>
          <a:bodyPr>
            <a:normAutofit/>
          </a:bodyPr>
          <a:lstStyle/>
          <a:p>
            <a:r>
              <a:rPr lang="az-Latn-AZ" sz="3600" b="1" i="0" dirty="0">
                <a:solidFill>
                  <a:srgbClr val="333333"/>
                </a:solidFill>
                <a:effectLst/>
                <a:latin typeface="Helvetica Neue"/>
              </a:rPr>
              <a:t>1)</a:t>
            </a:r>
            <a:r>
              <a:rPr lang="en-US" sz="3600" b="1" i="0" dirty="0">
                <a:solidFill>
                  <a:srgbClr val="333333"/>
                </a:solidFill>
                <a:effectLst/>
                <a:latin typeface="Helvetica Neue"/>
              </a:rPr>
              <a:t>Your first Shiny app</a:t>
            </a:r>
            <a:endParaRPr lang="en-US" sz="3600" dirty="0"/>
          </a:p>
        </p:txBody>
      </p:sp>
      <p:sp>
        <p:nvSpPr>
          <p:cNvPr id="3" name="Content Placeholder 2">
            <a:extLst>
              <a:ext uri="{FF2B5EF4-FFF2-40B4-BE49-F238E27FC236}">
                <a16:creationId xmlns:a16="http://schemas.microsoft.com/office/drawing/2014/main" id="{50C19A7A-AD4A-4FD3-866E-E73245686437}"/>
              </a:ext>
            </a:extLst>
          </p:cNvPr>
          <p:cNvSpPr>
            <a:spLocks noGrp="1"/>
          </p:cNvSpPr>
          <p:nvPr>
            <p:ph idx="1"/>
          </p:nvPr>
        </p:nvSpPr>
        <p:spPr>
          <a:xfrm>
            <a:off x="210207" y="1471448"/>
            <a:ext cx="11824137" cy="5213131"/>
          </a:xfrm>
        </p:spPr>
        <p:txBody>
          <a:bodyPr>
            <a:normAutofit/>
          </a:bodyPr>
          <a:lstStyle/>
          <a:p>
            <a:r>
              <a:rPr lang="en-US" sz="2600" b="1" i="0" dirty="0">
                <a:solidFill>
                  <a:srgbClr val="333333"/>
                </a:solidFill>
                <a:effectLst/>
              </a:rPr>
              <a:t>UI</a:t>
            </a:r>
            <a:r>
              <a:rPr lang="en-US" sz="2600" b="0" i="0" dirty="0">
                <a:solidFill>
                  <a:srgbClr val="333333"/>
                </a:solidFill>
                <a:effectLst/>
              </a:rPr>
              <a:t> (short for user interface) - defines how your app </a:t>
            </a:r>
            <a:r>
              <a:rPr lang="en-US" sz="2600" b="0" i="1" dirty="0">
                <a:solidFill>
                  <a:srgbClr val="333333"/>
                </a:solidFill>
                <a:effectLst/>
              </a:rPr>
              <a:t>looks</a:t>
            </a:r>
          </a:p>
          <a:p>
            <a:r>
              <a:rPr lang="en-US" sz="2600" b="1" i="0" dirty="0">
                <a:solidFill>
                  <a:srgbClr val="333333"/>
                </a:solidFill>
                <a:effectLst/>
              </a:rPr>
              <a:t>server function</a:t>
            </a:r>
            <a:r>
              <a:rPr lang="en-US" sz="2600" b="0" i="0" dirty="0">
                <a:solidFill>
                  <a:srgbClr val="333333"/>
                </a:solidFill>
                <a:effectLst/>
              </a:rPr>
              <a:t> - defines how your app </a:t>
            </a:r>
            <a:r>
              <a:rPr lang="en-US" sz="2600" b="0" i="1" dirty="0">
                <a:solidFill>
                  <a:srgbClr val="333333"/>
                </a:solidFill>
                <a:effectLst/>
              </a:rPr>
              <a:t>works</a:t>
            </a:r>
          </a:p>
          <a:p>
            <a:endParaRPr lang="en-US" sz="2600" i="1" dirty="0">
              <a:solidFill>
                <a:srgbClr val="333333"/>
              </a:solidFill>
              <a:latin typeface="Helvetica Neue"/>
            </a:endParaRPr>
          </a:p>
          <a:p>
            <a:pPr marL="0" indent="0">
              <a:buNone/>
            </a:pPr>
            <a:r>
              <a:rPr lang="en-US" sz="2600" dirty="0"/>
              <a:t>Shiny uses reactive programming to automatically update outputs when inputs change so we’ll finish off the chapter by learning the third important component of Shiny apps: reactive expressions.</a:t>
            </a:r>
          </a:p>
          <a:p>
            <a:pPr marL="0" indent="0">
              <a:buNone/>
            </a:pPr>
            <a:endParaRPr lang="en-US" sz="2600" dirty="0"/>
          </a:p>
          <a:p>
            <a:pPr marL="0" indent="0">
              <a:buNone/>
            </a:pPr>
            <a:r>
              <a:rPr lang="en-US" sz="2600" dirty="0"/>
              <a:t>There are several ways to create a Shiny app. The simplest is to create a new directory for your app, and put a single file called </a:t>
            </a:r>
            <a:r>
              <a:rPr lang="en-US" sz="2400" dirty="0" err="1">
                <a:latin typeface="Lucida Console" panose="020B0609040504020204" pitchFamily="49" charset="0"/>
              </a:rPr>
              <a:t>app.R</a:t>
            </a:r>
            <a:r>
              <a:rPr lang="en-US" sz="2400" i="1" dirty="0">
                <a:latin typeface="Lucida Console" panose="020B0609040504020204" pitchFamily="49" charset="0"/>
              </a:rPr>
              <a:t> </a:t>
            </a:r>
            <a:r>
              <a:rPr lang="en-US" sz="2600" dirty="0"/>
              <a:t>in it. This  </a:t>
            </a:r>
            <a:r>
              <a:rPr lang="en-US" sz="2400" dirty="0" err="1">
                <a:latin typeface="Lucida Console" panose="020B0609040504020204" pitchFamily="49" charset="0"/>
              </a:rPr>
              <a:t>app.R</a:t>
            </a:r>
            <a:r>
              <a:rPr lang="en-US" sz="2600" dirty="0"/>
              <a:t> file will be used to tell Shiny both how your app should look, and how it should behave.</a:t>
            </a:r>
          </a:p>
        </p:txBody>
      </p:sp>
    </p:spTree>
    <p:extLst>
      <p:ext uri="{BB962C8B-B14F-4D97-AF65-F5344CB8AC3E}">
        <p14:creationId xmlns:p14="http://schemas.microsoft.com/office/powerpoint/2010/main" val="3437516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2E0399B-4103-4412-B744-A386F2F28D1A}"/>
              </a:ext>
            </a:extLst>
          </p:cNvPr>
          <p:cNvSpPr txBox="1">
            <a:spLocks noGrp="1"/>
          </p:cNvSpPr>
          <p:nvPr>
            <p:ph idx="1"/>
          </p:nvPr>
        </p:nvSpPr>
        <p:spPr>
          <a:xfrm>
            <a:off x="167640" y="91440"/>
            <a:ext cx="11851640" cy="1728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In the server function now we refactor the existing code to pull out the repeated code into two new reactive expressions, </a:t>
            </a:r>
            <a:r>
              <a:rPr kumimoji="0" lang="en-US" altLang="en-US" sz="2200" b="0" i="0" u="none" strike="noStrike" cap="none" normalizeH="0" baseline="0" dirty="0">
                <a:ln>
                  <a:noFill/>
                </a:ln>
                <a:solidFill>
                  <a:srgbClr val="333333"/>
                </a:solidFill>
                <a:effectLst/>
                <a:latin typeface="Lucida Console" panose="020B0609040504020204" pitchFamily="49" charset="0"/>
              </a:rPr>
              <a:t>x1</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x2</a:t>
            </a:r>
            <a:r>
              <a:rPr kumimoji="0" lang="en-US" altLang="en-US" sz="2400" b="0" i="0" u="none" strike="noStrike" cap="none" normalizeH="0" baseline="0" dirty="0">
                <a:ln>
                  <a:noFill/>
                </a:ln>
                <a:solidFill>
                  <a:srgbClr val="333333"/>
                </a:solidFill>
                <a:effectLst/>
                <a:latin typeface="+mn-lt"/>
              </a:rPr>
              <a:t>, which simulate the data from the two distributions. To create a reactive expression, we call </a:t>
            </a:r>
            <a:r>
              <a:rPr kumimoji="0" lang="en-US" altLang="en-US" sz="2200" b="0" i="0" u="none" strike="noStrike" cap="none" normalizeH="0" baseline="0" dirty="0">
                <a:ln>
                  <a:noFill/>
                </a:ln>
                <a:solidFill>
                  <a:srgbClr val="333333"/>
                </a:solidFill>
                <a:effectLst/>
                <a:latin typeface="Lucida Console" panose="020B0609040504020204" pitchFamily="49" charset="0"/>
              </a:rPr>
              <a:t>reactive() </a:t>
            </a:r>
            <a:r>
              <a:rPr kumimoji="0" lang="en-US" altLang="en-US" sz="2400" b="0" i="0" u="none" strike="noStrike" cap="none" normalizeH="0" baseline="0" dirty="0">
                <a:ln>
                  <a:noFill/>
                </a:ln>
                <a:solidFill>
                  <a:srgbClr val="333333"/>
                </a:solidFill>
                <a:effectLst/>
                <a:latin typeface="+mn-lt"/>
              </a:rPr>
              <a:t>and assign the results to a variable. To later use the expression, we call the variable like it’s a function.</a:t>
            </a:r>
            <a:r>
              <a:rPr kumimoji="0" lang="en-US" altLang="en-US" sz="24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pic>
        <p:nvPicPr>
          <p:cNvPr id="3" name="Content Placeholder 4">
            <a:extLst>
              <a:ext uri="{FF2B5EF4-FFF2-40B4-BE49-F238E27FC236}">
                <a16:creationId xmlns:a16="http://schemas.microsoft.com/office/drawing/2014/main" id="{95B60541-8FC5-4DF4-91C5-4CBBFDA6D11C}"/>
              </a:ext>
            </a:extLst>
          </p:cNvPr>
          <p:cNvPicPr>
            <a:picLocks noChangeAspect="1"/>
          </p:cNvPicPr>
          <p:nvPr/>
        </p:nvPicPr>
        <p:blipFill rotWithShape="1">
          <a:blip r:embed="rId2"/>
          <a:srcRect l="47016" t="24823" r="25920" b="27354"/>
          <a:stretch/>
        </p:blipFill>
        <p:spPr>
          <a:xfrm>
            <a:off x="6939280" y="1703416"/>
            <a:ext cx="4907280" cy="4877629"/>
          </a:xfrm>
          <a:prstGeom prst="rect">
            <a:avLst/>
          </a:prstGeom>
        </p:spPr>
      </p:pic>
      <p:sp>
        <p:nvSpPr>
          <p:cNvPr id="4" name="Content Placeholder 2">
            <a:extLst>
              <a:ext uri="{FF2B5EF4-FFF2-40B4-BE49-F238E27FC236}">
                <a16:creationId xmlns:a16="http://schemas.microsoft.com/office/drawing/2014/main" id="{0CBE06F6-543D-42E2-BE5B-D73736DEE47D}"/>
              </a:ext>
            </a:extLst>
          </p:cNvPr>
          <p:cNvSpPr txBox="1">
            <a:spLocks/>
          </p:cNvSpPr>
          <p:nvPr/>
        </p:nvSpPr>
        <p:spPr>
          <a:xfrm>
            <a:off x="167640" y="2326640"/>
            <a:ext cx="6771640" cy="4074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altLang="en-US" sz="2400" dirty="0">
                <a:solidFill>
                  <a:srgbClr val="333333"/>
                </a:solidFill>
              </a:rPr>
              <a:t>This transformation yields the substantially simpler graph shown in Following figure. This simpler graph makes it easier to understand the app because you can understand connected components in isolation; the values of the distribution parameters only affect the output via </a:t>
            </a:r>
            <a:r>
              <a:rPr lang="en-US" altLang="en-US" sz="2200" dirty="0">
                <a:solidFill>
                  <a:srgbClr val="333333"/>
                </a:solidFill>
                <a:latin typeface="Lucida Console" panose="020B0609040504020204" pitchFamily="49" charset="0"/>
              </a:rPr>
              <a:t>x1</a:t>
            </a:r>
            <a:r>
              <a:rPr lang="en-US" altLang="en-US" sz="2400" dirty="0">
                <a:solidFill>
                  <a:srgbClr val="333333"/>
                </a:solidFill>
              </a:rPr>
              <a:t> and </a:t>
            </a:r>
            <a:r>
              <a:rPr lang="en-US" altLang="en-US" sz="2200" dirty="0">
                <a:solidFill>
                  <a:srgbClr val="333333"/>
                </a:solidFill>
                <a:latin typeface="Lucida Console" panose="020B0609040504020204" pitchFamily="49" charset="0"/>
              </a:rPr>
              <a:t>x2</a:t>
            </a:r>
            <a:r>
              <a:rPr lang="en-US" altLang="en-US" sz="2400" dirty="0">
                <a:solidFill>
                  <a:srgbClr val="333333"/>
                </a:solidFill>
              </a:rPr>
              <a:t>. This rewrite also makes the app much more efficient since it does much less computation. Now, when you change the </a:t>
            </a:r>
            <a:r>
              <a:rPr lang="en-US" altLang="en-US" sz="2200" dirty="0" err="1">
                <a:solidFill>
                  <a:srgbClr val="333333"/>
                </a:solidFill>
                <a:latin typeface="Lucida Console" panose="020B0609040504020204" pitchFamily="49" charset="0"/>
              </a:rPr>
              <a:t>binwidth</a:t>
            </a:r>
            <a:r>
              <a:rPr lang="en-US" altLang="en-US" sz="2400" dirty="0">
                <a:solidFill>
                  <a:srgbClr val="333333"/>
                </a:solidFill>
              </a:rPr>
              <a:t> or </a:t>
            </a:r>
            <a:r>
              <a:rPr lang="en-US" altLang="en-US" sz="2200" dirty="0">
                <a:solidFill>
                  <a:srgbClr val="333333"/>
                </a:solidFill>
                <a:latin typeface="Lucida Console" panose="020B0609040504020204" pitchFamily="49" charset="0"/>
              </a:rPr>
              <a:t>range</a:t>
            </a:r>
            <a:r>
              <a:rPr lang="en-US" altLang="en-US" sz="2400" dirty="0">
                <a:solidFill>
                  <a:srgbClr val="333333"/>
                </a:solidFill>
              </a:rPr>
              <a:t>, only the plot changes, not the underlying data.</a:t>
            </a:r>
            <a:r>
              <a:rPr lang="en-US" altLang="en-US" sz="2400" dirty="0"/>
              <a:t> </a:t>
            </a:r>
          </a:p>
          <a:p>
            <a:pPr marL="0" indent="0" eaLnBrk="0" fontAlgn="base" hangingPunct="0">
              <a:lnSpc>
                <a:spcPct val="100000"/>
              </a:lnSpc>
              <a:spcBef>
                <a:spcPct val="0"/>
              </a:spcBef>
              <a:spcAft>
                <a:spcPct val="0"/>
              </a:spcAft>
              <a:buFontTx/>
              <a:buNone/>
            </a:pPr>
            <a:endParaRPr lang="en-US" altLang="en-US" sz="2400" dirty="0"/>
          </a:p>
        </p:txBody>
      </p:sp>
    </p:spTree>
    <p:extLst>
      <p:ext uri="{BB962C8B-B14F-4D97-AF65-F5344CB8AC3E}">
        <p14:creationId xmlns:p14="http://schemas.microsoft.com/office/powerpoint/2010/main" val="1151669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4</a:t>
            </a:r>
            <a:r>
              <a:rPr lang="az-Latn-AZ" sz="2000" b="1" dirty="0">
                <a:latin typeface="Lucida Console" panose="020B0609040504020204" pitchFamily="49" charset="0"/>
              </a:rPr>
              <a:t>)</a:t>
            </a:r>
            <a:r>
              <a:rPr lang="en-US" sz="2000" b="1" dirty="0">
                <a:latin typeface="Lucida Console" panose="020B0609040504020204" pitchFamily="49" charset="0"/>
              </a:rPr>
              <a:t> Controlling timing of evaluation </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pic>
        <p:nvPicPr>
          <p:cNvPr id="6" name="Content Placeholder 5">
            <a:extLst>
              <a:ext uri="{FF2B5EF4-FFF2-40B4-BE49-F238E27FC236}">
                <a16:creationId xmlns:a16="http://schemas.microsoft.com/office/drawing/2014/main" id="{071E766D-AA51-4AC8-8534-194E6E7953E4}"/>
              </a:ext>
            </a:extLst>
          </p:cNvPr>
          <p:cNvPicPr>
            <a:picLocks noGrp="1" noChangeAspect="1"/>
          </p:cNvPicPr>
          <p:nvPr>
            <p:ph idx="1"/>
          </p:nvPr>
        </p:nvPicPr>
        <p:blipFill rotWithShape="1">
          <a:blip r:embed="rId4"/>
          <a:srcRect t="2818" b="37408"/>
          <a:stretch/>
        </p:blipFill>
        <p:spPr>
          <a:xfrm>
            <a:off x="116837" y="423294"/>
            <a:ext cx="11907826" cy="4003740"/>
          </a:xfrm>
        </p:spPr>
      </p:pic>
      <p:sp>
        <p:nvSpPr>
          <p:cNvPr id="9" name="Content Placeholder 2">
            <a:extLst>
              <a:ext uri="{FF2B5EF4-FFF2-40B4-BE49-F238E27FC236}">
                <a16:creationId xmlns:a16="http://schemas.microsoft.com/office/drawing/2014/main" id="{7EB9AAFA-BCCD-4981-94EF-080A59E5C157}"/>
              </a:ext>
            </a:extLst>
          </p:cNvPr>
          <p:cNvSpPr txBox="1">
            <a:spLocks/>
          </p:cNvSpPr>
          <p:nvPr/>
        </p:nvSpPr>
        <p:spPr>
          <a:xfrm>
            <a:off x="116837" y="4304665"/>
            <a:ext cx="1200039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2400" dirty="0">
                <a:solidFill>
                  <a:srgbClr val="333333"/>
                </a:solidFill>
              </a:rPr>
              <a:t>To explore the basic ideas, I’m going to simplify my simulation app. I’ll use a distribution with only one parameter, and force both samples to share the same </a:t>
            </a:r>
            <a:r>
              <a:rPr lang="en-US" altLang="en-US" sz="2200" dirty="0">
                <a:solidFill>
                  <a:srgbClr val="333333"/>
                </a:solidFill>
                <a:latin typeface="Lucida Console" panose="020B0609040504020204" pitchFamily="49" charset="0"/>
              </a:rPr>
              <a:t>n</a:t>
            </a:r>
            <a:r>
              <a:rPr lang="en-US" altLang="en-US" sz="2400" dirty="0">
                <a:solidFill>
                  <a:srgbClr val="333333"/>
                </a:solidFill>
              </a:rPr>
              <a:t>. I’ll also remove the plot controls.</a:t>
            </a:r>
            <a:r>
              <a:rPr lang="en-US" altLang="en-US" sz="2400" dirty="0"/>
              <a:t> </a:t>
            </a:r>
          </a:p>
          <a:p>
            <a:pPr marL="0" indent="0">
              <a:buFont typeface="Arial" panose="020B0604020202020204" pitchFamily="34" charset="0"/>
              <a:buNone/>
            </a:pPr>
            <a:endParaRPr lang="en-US" sz="2400" dirty="0"/>
          </a:p>
        </p:txBody>
      </p:sp>
      <p:pic>
        <p:nvPicPr>
          <p:cNvPr id="11" name="Picture 10">
            <a:extLst>
              <a:ext uri="{FF2B5EF4-FFF2-40B4-BE49-F238E27FC236}">
                <a16:creationId xmlns:a16="http://schemas.microsoft.com/office/drawing/2014/main" id="{0EB129B8-4FBD-4221-839B-C45AB4599B0D}"/>
              </a:ext>
            </a:extLst>
          </p:cNvPr>
          <p:cNvPicPr>
            <a:picLocks noChangeAspect="1"/>
          </p:cNvPicPr>
          <p:nvPr/>
        </p:nvPicPr>
        <p:blipFill rotWithShape="1">
          <a:blip r:embed="rId5"/>
          <a:srcRect l="35129" t="36194" r="21166" b="26667"/>
          <a:stretch/>
        </p:blipFill>
        <p:spPr>
          <a:xfrm>
            <a:off x="5738607" y="5025325"/>
            <a:ext cx="3834085" cy="1832675"/>
          </a:xfrm>
          <a:prstGeom prst="rect">
            <a:avLst/>
          </a:prstGeom>
        </p:spPr>
      </p:pic>
    </p:spTree>
    <p:extLst>
      <p:ext uri="{BB962C8B-B14F-4D97-AF65-F5344CB8AC3E}">
        <p14:creationId xmlns:p14="http://schemas.microsoft.com/office/powerpoint/2010/main" val="3677928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4</a:t>
            </a:r>
            <a:r>
              <a:rPr lang="az-Latn-AZ" sz="2000" b="1" dirty="0">
                <a:latin typeface="Lucida Console" panose="020B0609040504020204" pitchFamily="49" charset="0"/>
              </a:rPr>
              <a:t>)</a:t>
            </a:r>
            <a:r>
              <a:rPr lang="en-US" sz="2000" b="1" dirty="0">
                <a:latin typeface="Lucida Console" panose="020B0609040504020204" pitchFamily="49" charset="0"/>
              </a:rPr>
              <a:t> Controlling timing of evaluation (1.Timed invalidation) </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9" name="Content Placeholder 2">
            <a:extLst>
              <a:ext uri="{FF2B5EF4-FFF2-40B4-BE49-F238E27FC236}">
                <a16:creationId xmlns:a16="http://schemas.microsoft.com/office/drawing/2014/main" id="{7EB9AAFA-BCCD-4981-94EF-080A59E5C157}"/>
              </a:ext>
            </a:extLst>
          </p:cNvPr>
          <p:cNvSpPr txBox="1">
            <a:spLocks/>
          </p:cNvSpPr>
          <p:nvPr/>
        </p:nvSpPr>
        <p:spPr>
          <a:xfrm>
            <a:off x="95799" y="537781"/>
            <a:ext cx="12000397" cy="3444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Imagine you wanted to reinforce the fact that this is for simulated data by constantly </a:t>
            </a:r>
            <a:r>
              <a:rPr kumimoji="0" lang="en-US" altLang="en-US" sz="2400" b="0" i="0" u="none" strike="noStrike" cap="none" normalizeH="0" baseline="0" dirty="0" err="1">
                <a:ln>
                  <a:noFill/>
                </a:ln>
                <a:solidFill>
                  <a:srgbClr val="333333"/>
                </a:solidFill>
                <a:effectLst/>
                <a:latin typeface="+mn-lt"/>
              </a:rPr>
              <a:t>resimulating</a:t>
            </a:r>
            <a:r>
              <a:rPr kumimoji="0" lang="en-US" altLang="en-US" sz="2400" b="0" i="0" u="none" strike="noStrike" cap="none" normalizeH="0" baseline="0" dirty="0">
                <a:ln>
                  <a:noFill/>
                </a:ln>
                <a:solidFill>
                  <a:srgbClr val="333333"/>
                </a:solidFill>
                <a:effectLst/>
                <a:latin typeface="+mn-lt"/>
              </a:rPr>
              <a:t> the data, so that you see an animation rather than a static plot. We can increase the frequency of updates with a new function: </a:t>
            </a:r>
            <a:r>
              <a:rPr kumimoji="0" lang="en-US" altLang="en-US" sz="2200" b="0" i="0" u="none" strike="noStrike" cap="none" normalizeH="0" baseline="0" dirty="0" err="1">
                <a:ln>
                  <a:noFill/>
                </a:ln>
                <a:solidFill>
                  <a:srgbClr val="333333"/>
                </a:solidFill>
                <a:effectLst/>
                <a:latin typeface="Lucida Console" panose="020B0609040504020204" pitchFamily="49" charset="0"/>
              </a:rPr>
              <a:t>reactiveTimer</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err="1">
                <a:ln>
                  <a:noFill/>
                </a:ln>
                <a:solidFill>
                  <a:srgbClr val="333333"/>
                </a:solidFill>
                <a:effectLst/>
                <a:latin typeface="Lucida Console" panose="020B0609040504020204" pitchFamily="49" charset="0"/>
              </a:rPr>
              <a:t>reactiveTimer</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is a reactive expression that has a dependency on a hidden input: the current time. You can use a </a:t>
            </a:r>
            <a:r>
              <a:rPr kumimoji="0" lang="en-US" altLang="en-US" sz="2200" b="0" i="0" u="none" strike="noStrike" cap="none" normalizeH="0" baseline="0" dirty="0" err="1">
                <a:ln>
                  <a:noFill/>
                </a:ln>
                <a:solidFill>
                  <a:srgbClr val="333333"/>
                </a:solidFill>
                <a:effectLst/>
                <a:latin typeface="Lucida Console" panose="020B0609040504020204" pitchFamily="49" charset="0"/>
              </a:rPr>
              <a:t>reactiveTimer</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when you want a reactive expression to invalidate itself more often than it otherwise would. For example, the following code uses an interval of 500 </a:t>
            </a:r>
            <a:r>
              <a:rPr kumimoji="0" lang="en-US" altLang="en-US" sz="2400" b="0" i="0" u="none" strike="noStrike" cap="none" normalizeH="0" baseline="0" dirty="0" err="1">
                <a:ln>
                  <a:noFill/>
                </a:ln>
                <a:solidFill>
                  <a:srgbClr val="333333"/>
                </a:solidFill>
                <a:effectLst/>
                <a:latin typeface="+mn-lt"/>
              </a:rPr>
              <a:t>ms</a:t>
            </a:r>
            <a:r>
              <a:rPr kumimoji="0" lang="en-US" altLang="en-US" sz="2400" b="0" i="0" u="none" strike="noStrike" cap="none" normalizeH="0" baseline="0" dirty="0">
                <a:ln>
                  <a:noFill/>
                </a:ln>
                <a:solidFill>
                  <a:srgbClr val="333333"/>
                </a:solidFill>
                <a:effectLst/>
                <a:latin typeface="+mn-lt"/>
              </a:rPr>
              <a:t> so that the plot will update twice a second. This is fast enough to remind you that you’re looking at a simulation, without dizzying you with rapid changes. This change yields the reactive graph shown in Following figure.</a:t>
            </a:r>
            <a:endParaRPr kumimoji="0" lang="en-US" altLang="en-US" sz="2400" b="0" i="0" u="none" strike="noStrike" cap="none" normalizeH="0" baseline="0" dirty="0">
              <a:ln>
                <a:noFill/>
              </a:ln>
              <a:solidFill>
                <a:schemeClr val="tx1"/>
              </a:solidFill>
              <a:effectLst/>
              <a:latin typeface="+mn-lt"/>
            </a:endParaRPr>
          </a:p>
        </p:txBody>
      </p:sp>
      <p:pic>
        <p:nvPicPr>
          <p:cNvPr id="7" name="Picture 6">
            <a:extLst>
              <a:ext uri="{FF2B5EF4-FFF2-40B4-BE49-F238E27FC236}">
                <a16:creationId xmlns:a16="http://schemas.microsoft.com/office/drawing/2014/main" id="{63293489-2A50-4920-9774-3DFBFADCF89D}"/>
              </a:ext>
            </a:extLst>
          </p:cNvPr>
          <p:cNvPicPr>
            <a:picLocks noChangeAspect="1"/>
          </p:cNvPicPr>
          <p:nvPr/>
        </p:nvPicPr>
        <p:blipFill rotWithShape="1">
          <a:blip r:embed="rId4"/>
          <a:srcRect l="31417" t="28889" r="8083" b="28592"/>
          <a:stretch/>
        </p:blipFill>
        <p:spPr>
          <a:xfrm>
            <a:off x="34836" y="3942080"/>
            <a:ext cx="7376160" cy="2915920"/>
          </a:xfrm>
          <a:prstGeom prst="rect">
            <a:avLst/>
          </a:prstGeom>
        </p:spPr>
      </p:pic>
      <p:sp>
        <p:nvSpPr>
          <p:cNvPr id="12" name="Rectangle 1">
            <a:extLst>
              <a:ext uri="{FF2B5EF4-FFF2-40B4-BE49-F238E27FC236}">
                <a16:creationId xmlns:a16="http://schemas.microsoft.com/office/drawing/2014/main" id="{B9EA9060-8665-4DAB-A859-75697F28E94B}"/>
              </a:ext>
            </a:extLst>
          </p:cNvPr>
          <p:cNvSpPr>
            <a:spLocks noGrp="1" noChangeArrowheads="1"/>
          </p:cNvSpPr>
          <p:nvPr>
            <p:ph idx="1"/>
          </p:nvPr>
        </p:nvSpPr>
        <p:spPr bwMode="auto">
          <a:xfrm>
            <a:off x="7785475" y="3790633"/>
            <a:ext cx="4162685"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Note how we use </a:t>
            </a:r>
            <a:r>
              <a:rPr kumimoji="0" lang="en-US" altLang="en-US" sz="2200" b="0" i="0" u="none" strike="noStrike" cap="none" normalizeH="0" baseline="0" dirty="0">
                <a:ln>
                  <a:noFill/>
                </a:ln>
                <a:solidFill>
                  <a:srgbClr val="333333"/>
                </a:solidFill>
                <a:effectLst/>
                <a:latin typeface="Lucida Console" panose="020B0609040504020204" pitchFamily="49" charset="0"/>
              </a:rPr>
              <a:t>timer() </a:t>
            </a:r>
            <a:r>
              <a:rPr kumimoji="0" lang="en-US" altLang="en-US" sz="2400" b="0" i="0" u="none" strike="noStrike" cap="none" normalizeH="0" baseline="0" dirty="0">
                <a:ln>
                  <a:noFill/>
                </a:ln>
                <a:solidFill>
                  <a:srgbClr val="333333"/>
                </a:solidFill>
                <a:effectLst/>
                <a:latin typeface="+mn-lt"/>
              </a:rPr>
              <a:t>in the reactive expressions that compute </a:t>
            </a:r>
            <a:r>
              <a:rPr kumimoji="0" lang="en-US" altLang="en-US" sz="2200" b="0" i="0" u="none" strike="noStrike" cap="none" normalizeH="0" baseline="0" dirty="0">
                <a:ln>
                  <a:noFill/>
                </a:ln>
                <a:solidFill>
                  <a:srgbClr val="333333"/>
                </a:solidFill>
                <a:effectLst/>
                <a:latin typeface="Lucida Console" panose="020B0609040504020204" pitchFamily="49" charset="0"/>
              </a:rPr>
              <a:t>x1() </a:t>
            </a:r>
            <a:r>
              <a:rPr kumimoji="0" lang="en-US" altLang="en-US" sz="2400" b="0" i="0" u="none" strike="noStrike" cap="none" normalizeH="0" baseline="0" dirty="0">
                <a:ln>
                  <a:noFill/>
                </a:ln>
                <a:solidFill>
                  <a:srgbClr val="333333"/>
                </a:solidFill>
                <a:effectLst/>
                <a:latin typeface="+mn-lt"/>
              </a:rPr>
              <a:t>and</a:t>
            </a:r>
            <a:r>
              <a:rPr kumimoji="0" lang="en-US" altLang="en-US" sz="2200" b="0" i="0" u="none" strike="noStrike" cap="none" normalizeH="0" baseline="0" dirty="0">
                <a:ln>
                  <a:noFill/>
                </a:ln>
                <a:solidFill>
                  <a:srgbClr val="333333"/>
                </a:solidFill>
                <a:effectLst/>
                <a:latin typeface="Lucida Console" panose="020B0609040504020204" pitchFamily="49" charset="0"/>
              </a:rPr>
              <a:t> x2()</a:t>
            </a:r>
            <a:r>
              <a:rPr kumimoji="0" lang="en-US" altLang="en-US" sz="2400" b="0" i="0" u="none" strike="noStrike" cap="none" normalizeH="0" baseline="0" dirty="0">
                <a:ln>
                  <a:noFill/>
                </a:ln>
                <a:solidFill>
                  <a:srgbClr val="333333"/>
                </a:solidFill>
                <a:effectLst/>
                <a:latin typeface="+mn-lt"/>
              </a:rPr>
              <a:t>: we call it, but don’t use the value. This lets </a:t>
            </a:r>
            <a:r>
              <a:rPr kumimoji="0" lang="en-US" altLang="en-US" sz="2200" b="0" i="0" u="none" strike="noStrike" cap="none" normalizeH="0" baseline="0" dirty="0">
                <a:ln>
                  <a:noFill/>
                </a:ln>
                <a:solidFill>
                  <a:srgbClr val="333333"/>
                </a:solidFill>
                <a:effectLst/>
                <a:latin typeface="Lucida Console" panose="020B0609040504020204" pitchFamily="49" charset="0"/>
              </a:rPr>
              <a:t>x1</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x2</a:t>
            </a:r>
            <a:r>
              <a:rPr kumimoji="0" lang="en-US" altLang="en-US" sz="2400" b="0" i="0" u="none" strike="noStrike" cap="none" normalizeH="0" baseline="0" dirty="0">
                <a:ln>
                  <a:noFill/>
                </a:ln>
                <a:solidFill>
                  <a:srgbClr val="333333"/>
                </a:solidFill>
                <a:effectLst/>
                <a:latin typeface="+mn-lt"/>
              </a:rPr>
              <a:t> take a reactive dependency on timer, without worrying about exactly what value it returns.</a:t>
            </a:r>
            <a:r>
              <a:rPr kumimoji="0" lang="en-US" altLang="en-US" sz="24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891323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32544"/>
            <a:ext cx="12191999" cy="570324"/>
          </a:xfrm>
        </p:spPr>
        <p:txBody>
          <a:bodyPr>
            <a:normAutofit/>
          </a:bodyPr>
          <a:lstStyle/>
          <a:p>
            <a:pPr algn="ctr"/>
            <a:r>
              <a:rPr lang="en-US" sz="2000" b="1" dirty="0">
                <a:latin typeface="Lucida Console" panose="020B0609040504020204" pitchFamily="49" charset="0"/>
              </a:rPr>
              <a:t>3</a:t>
            </a:r>
            <a:r>
              <a:rPr lang="az-Latn-AZ" sz="2000" b="1" dirty="0">
                <a:latin typeface="Lucida Console" panose="020B0609040504020204" pitchFamily="49" charset="0"/>
              </a:rPr>
              <a:t>.</a:t>
            </a:r>
            <a:r>
              <a:rPr lang="en-US" sz="2000" b="1" dirty="0">
                <a:latin typeface="Lucida Console" panose="020B0609040504020204" pitchFamily="49" charset="0"/>
              </a:rPr>
              <a:t>4</a:t>
            </a:r>
            <a:r>
              <a:rPr lang="az-Latn-AZ" sz="2000" b="1" dirty="0">
                <a:latin typeface="Lucida Console" panose="020B0609040504020204" pitchFamily="49" charset="0"/>
              </a:rPr>
              <a:t>)</a:t>
            </a:r>
            <a:r>
              <a:rPr lang="en-US" sz="2000" b="1" dirty="0">
                <a:latin typeface="Lucida Console" panose="020B0609040504020204" pitchFamily="49" charset="0"/>
              </a:rPr>
              <a:t> Controlling timing of evaluation (2.On click) </a:t>
            </a:r>
          </a:p>
        </p:txBody>
      </p:sp>
      <p:pic>
        <p:nvPicPr>
          <p:cNvPr id="10" name="Picture 9">
            <a:extLst>
              <a:ext uri="{FF2B5EF4-FFF2-40B4-BE49-F238E27FC236}">
                <a16:creationId xmlns:a16="http://schemas.microsoft.com/office/drawing/2014/main" id="{A9E31D72-C46E-49A6-9D40-07197A0A185D}"/>
              </a:ext>
            </a:extLst>
          </p:cNvPr>
          <p:cNvPicPr>
            <a:picLocks noChangeAspect="1"/>
          </p:cNvPicPr>
          <p:nvPr/>
        </p:nvPicPr>
        <p:blipFill rotWithShape="1">
          <a:blip r:embed="rId3"/>
          <a:srcRect l="62598" t="59411" r="28236" b="34070"/>
          <a:stretch/>
        </p:blipFill>
        <p:spPr>
          <a:xfrm>
            <a:off x="3454400" y="3429001"/>
            <a:ext cx="828486" cy="289559"/>
          </a:xfrm>
          <a:prstGeom prst="rect">
            <a:avLst/>
          </a:prstGeom>
        </p:spPr>
      </p:pic>
      <p:sp>
        <p:nvSpPr>
          <p:cNvPr id="9" name="Content Placeholder 2">
            <a:extLst>
              <a:ext uri="{FF2B5EF4-FFF2-40B4-BE49-F238E27FC236}">
                <a16:creationId xmlns:a16="http://schemas.microsoft.com/office/drawing/2014/main" id="{7EB9AAFA-BCCD-4981-94EF-080A59E5C157}"/>
              </a:ext>
            </a:extLst>
          </p:cNvPr>
          <p:cNvSpPr txBox="1">
            <a:spLocks/>
          </p:cNvSpPr>
          <p:nvPr/>
        </p:nvSpPr>
        <p:spPr>
          <a:xfrm>
            <a:off x="95799" y="4897120"/>
            <a:ext cx="12000397" cy="1960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If this situation arises in your app, you might want to require the user to opt-in to performing the expensive calculation by requiring them to click a button. This is a great use case for an </a:t>
            </a:r>
            <a:r>
              <a:rPr kumimoji="0" lang="en-US" altLang="en-US" sz="2200" b="0" i="0" u="none" strike="noStrike" cap="none" normalizeH="0" baseline="0" dirty="0" err="1">
                <a:ln>
                  <a:noFill/>
                </a:ln>
                <a:solidFill>
                  <a:srgbClr val="333333"/>
                </a:solidFill>
                <a:effectLst/>
                <a:latin typeface="Lucida Console" panose="020B0609040504020204" pitchFamily="49" charset="0"/>
              </a:rPr>
              <a:t>actionButton</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rPr>
              <a:t>.</a:t>
            </a:r>
            <a:r>
              <a:rPr kumimoji="0" lang="en-US" altLang="en-US" sz="2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endParaRPr>
          </a:p>
        </p:txBody>
      </p:sp>
      <p:pic>
        <p:nvPicPr>
          <p:cNvPr id="5" name="Picture 4">
            <a:extLst>
              <a:ext uri="{FF2B5EF4-FFF2-40B4-BE49-F238E27FC236}">
                <a16:creationId xmlns:a16="http://schemas.microsoft.com/office/drawing/2014/main" id="{EA323491-0F63-4ECE-9AC4-498C74B9891B}"/>
              </a:ext>
            </a:extLst>
          </p:cNvPr>
          <p:cNvPicPr>
            <a:picLocks noChangeAspect="1"/>
          </p:cNvPicPr>
          <p:nvPr/>
        </p:nvPicPr>
        <p:blipFill rotWithShape="1">
          <a:blip r:embed="rId4"/>
          <a:srcRect t="3408" b="38074"/>
          <a:stretch/>
        </p:blipFill>
        <p:spPr>
          <a:xfrm>
            <a:off x="-2" y="537780"/>
            <a:ext cx="12192000" cy="4013200"/>
          </a:xfrm>
          <a:prstGeom prst="rect">
            <a:avLst/>
          </a:prstGeom>
        </p:spPr>
      </p:pic>
    </p:spTree>
    <p:extLst>
      <p:ext uri="{BB962C8B-B14F-4D97-AF65-F5344CB8AC3E}">
        <p14:creationId xmlns:p14="http://schemas.microsoft.com/office/powerpoint/2010/main" val="1122524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A261E83-DA58-4161-8D40-D6124842DFD3}"/>
              </a:ext>
            </a:extLst>
          </p:cNvPr>
          <p:cNvSpPr txBox="1">
            <a:spLocks/>
          </p:cNvSpPr>
          <p:nvPr/>
        </p:nvSpPr>
        <p:spPr>
          <a:xfrm>
            <a:off x="95801" y="193703"/>
            <a:ext cx="12000397" cy="1431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To use the action button we need to learn a new tool. To see why, let’s first tackle the problem using the same approach as above. As above, we refer to </a:t>
            </a:r>
            <a:r>
              <a:rPr lang="en-US" altLang="en-US" sz="2200" dirty="0">
                <a:solidFill>
                  <a:srgbClr val="333333"/>
                </a:solidFill>
                <a:latin typeface="Lucida Console" panose="020B0609040504020204" pitchFamily="49" charset="0"/>
              </a:rPr>
              <a:t>simulate</a:t>
            </a:r>
            <a:r>
              <a:rPr kumimoji="0" lang="en-US" altLang="en-US" sz="2400" b="0" i="0" u="none" strike="noStrike" cap="none" normalizeH="0" baseline="0" dirty="0">
                <a:ln>
                  <a:noFill/>
                </a:ln>
                <a:solidFill>
                  <a:srgbClr val="333333"/>
                </a:solidFill>
                <a:effectLst/>
                <a:latin typeface="+mn-lt"/>
              </a:rPr>
              <a:t> without using its value to take a reactive dependency on it.</a:t>
            </a:r>
            <a:r>
              <a:rPr kumimoji="0" lang="en-US" altLang="en-US" sz="24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67A0EC1B-E8C6-41FC-8EA9-94290D3234FA}"/>
              </a:ext>
            </a:extLst>
          </p:cNvPr>
          <p:cNvPicPr>
            <a:picLocks noChangeAspect="1"/>
          </p:cNvPicPr>
          <p:nvPr/>
        </p:nvPicPr>
        <p:blipFill rotWithShape="1">
          <a:blip r:embed="rId2"/>
          <a:srcRect l="39917" t="51704" r="6583" b="9185"/>
          <a:stretch/>
        </p:blipFill>
        <p:spPr>
          <a:xfrm>
            <a:off x="1916315" y="1473200"/>
            <a:ext cx="7708669" cy="3169920"/>
          </a:xfrm>
          <a:prstGeom prst="rect">
            <a:avLst/>
          </a:prstGeom>
        </p:spPr>
      </p:pic>
      <p:sp>
        <p:nvSpPr>
          <p:cNvPr id="9" name="Content Placeholder 2">
            <a:extLst>
              <a:ext uri="{FF2B5EF4-FFF2-40B4-BE49-F238E27FC236}">
                <a16:creationId xmlns:a16="http://schemas.microsoft.com/office/drawing/2014/main" id="{E29FBA8C-DD5C-4F46-A424-F38811F14178}"/>
              </a:ext>
            </a:extLst>
          </p:cNvPr>
          <p:cNvSpPr txBox="1">
            <a:spLocks/>
          </p:cNvSpPr>
          <p:nvPr/>
        </p:nvSpPr>
        <p:spPr>
          <a:xfrm>
            <a:off x="95801" y="4952668"/>
            <a:ext cx="12000397" cy="14318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This doesn’t achieve our goal because it just introduces a new dependency: </a:t>
            </a:r>
            <a:r>
              <a:rPr kumimoji="0" lang="en-US" altLang="en-US" sz="2200" b="0" i="0" u="none" strike="noStrike" cap="none" normalizeH="0" baseline="0" dirty="0">
                <a:ln>
                  <a:noFill/>
                </a:ln>
                <a:solidFill>
                  <a:srgbClr val="333333"/>
                </a:solidFill>
                <a:effectLst/>
                <a:latin typeface="Lucida Console" panose="020B0609040504020204" pitchFamily="49" charset="0"/>
              </a:rPr>
              <a:t>x1() </a:t>
            </a:r>
            <a:r>
              <a:rPr kumimoji="0" lang="en-US" altLang="en-US" sz="2400" b="0" i="0" u="none" strike="noStrike" cap="none" normalizeH="0" baseline="0" dirty="0">
                <a:ln>
                  <a:noFill/>
                </a:ln>
                <a:solidFill>
                  <a:srgbClr val="333333"/>
                </a:solidFill>
                <a:effectLst/>
                <a:latin typeface="+mn-lt"/>
              </a:rPr>
              <a:t>and </a:t>
            </a:r>
            <a:r>
              <a:rPr kumimoji="0" lang="en-US" altLang="en-US" sz="2200" b="0" i="0" u="none" strike="noStrike" cap="none" normalizeH="0" baseline="0" dirty="0">
                <a:ln>
                  <a:noFill/>
                </a:ln>
                <a:solidFill>
                  <a:srgbClr val="333333"/>
                </a:solidFill>
                <a:effectLst/>
                <a:latin typeface="Lucida Console" panose="020B0609040504020204" pitchFamily="49" charset="0"/>
              </a:rPr>
              <a:t>x2() </a:t>
            </a:r>
            <a:r>
              <a:rPr kumimoji="0" lang="en-US" altLang="en-US" sz="2400" b="0" i="0" u="none" strike="noStrike" cap="none" normalizeH="0" baseline="0" dirty="0">
                <a:ln>
                  <a:noFill/>
                </a:ln>
                <a:solidFill>
                  <a:srgbClr val="333333"/>
                </a:solidFill>
                <a:effectLst/>
                <a:latin typeface="+mn-lt"/>
              </a:rPr>
              <a:t>will update when we click the simulate button, but they’ll also continue to update when </a:t>
            </a:r>
            <a:r>
              <a:rPr kumimoji="0" lang="en-US" altLang="en-US" sz="2200" b="0" i="0" u="none" strike="noStrike" cap="none" normalizeH="0" baseline="0" dirty="0">
                <a:ln>
                  <a:noFill/>
                </a:ln>
                <a:solidFill>
                  <a:srgbClr val="333333"/>
                </a:solidFill>
                <a:effectLst/>
                <a:latin typeface="Lucida Console" panose="020B0609040504020204" pitchFamily="49" charset="0"/>
              </a:rPr>
              <a:t>lambda1</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lambda2</a:t>
            </a:r>
            <a:r>
              <a:rPr kumimoji="0" lang="en-US" altLang="en-US" sz="2400" b="0" i="0" u="none" strike="noStrike" cap="none" normalizeH="0" baseline="0" dirty="0">
                <a:ln>
                  <a:noFill/>
                </a:ln>
                <a:solidFill>
                  <a:srgbClr val="333333"/>
                </a:solidFill>
                <a:effectLst/>
                <a:latin typeface="+mn-lt"/>
              </a:rPr>
              <a:t>, or </a:t>
            </a:r>
            <a:r>
              <a:rPr kumimoji="0" lang="en-US" altLang="en-US" sz="2200" b="0" i="0" u="none" strike="noStrike" cap="none" normalizeH="0" baseline="0" dirty="0">
                <a:ln>
                  <a:noFill/>
                </a:ln>
                <a:solidFill>
                  <a:srgbClr val="333333"/>
                </a:solidFill>
                <a:effectLst/>
                <a:latin typeface="Lucida Console" panose="020B0609040504020204" pitchFamily="49" charset="0"/>
              </a:rPr>
              <a:t>n</a:t>
            </a:r>
            <a:r>
              <a:rPr kumimoji="0" lang="en-US" altLang="en-US" sz="2400" b="0" i="0" u="none" strike="noStrike" cap="none" normalizeH="0" baseline="0" dirty="0">
                <a:ln>
                  <a:noFill/>
                </a:ln>
                <a:solidFill>
                  <a:srgbClr val="333333"/>
                </a:solidFill>
                <a:effectLst/>
                <a:latin typeface="+mn-lt"/>
              </a:rPr>
              <a:t> change. We want to </a:t>
            </a:r>
            <a:r>
              <a:rPr kumimoji="0" lang="en-US" altLang="en-US" sz="2400" b="0" i="1" u="none" strike="noStrike" cap="none" normalizeH="0" baseline="0" dirty="0">
                <a:ln>
                  <a:noFill/>
                </a:ln>
                <a:solidFill>
                  <a:srgbClr val="333333"/>
                </a:solidFill>
                <a:effectLst/>
                <a:latin typeface="+mn-lt"/>
              </a:rPr>
              <a:t>replace</a:t>
            </a:r>
            <a:r>
              <a:rPr kumimoji="0" lang="en-US" altLang="en-US" sz="2400" b="0" i="0" u="none" strike="noStrike" cap="none" normalizeH="0" baseline="0" dirty="0">
                <a:ln>
                  <a:noFill/>
                </a:ln>
                <a:solidFill>
                  <a:srgbClr val="333333"/>
                </a:solidFill>
                <a:effectLst/>
                <a:latin typeface="+mn-lt"/>
              </a:rPr>
              <a:t> the existing dependencies, not add to them.</a:t>
            </a:r>
            <a:r>
              <a:rPr kumimoji="0" lang="en-US" altLang="en-US" sz="24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3063322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A261E83-DA58-4161-8D40-D6124842DFD3}"/>
              </a:ext>
            </a:extLst>
          </p:cNvPr>
          <p:cNvSpPr txBox="1">
            <a:spLocks/>
          </p:cNvSpPr>
          <p:nvPr/>
        </p:nvSpPr>
        <p:spPr>
          <a:xfrm>
            <a:off x="95801" y="193703"/>
            <a:ext cx="12000397" cy="5922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To solve this problem we need a new tool: a way to use input values without taking a reactive dependency on them. We need </a:t>
            </a:r>
            <a:r>
              <a:rPr kumimoji="0" lang="en-US" altLang="en-US" sz="2200" b="0" i="0" u="none" strike="noStrike" cap="none" normalizeH="0" baseline="0" dirty="0" err="1">
                <a:ln>
                  <a:noFill/>
                </a:ln>
                <a:solidFill>
                  <a:srgbClr val="333333"/>
                </a:solidFill>
                <a:effectLst/>
                <a:latin typeface="Lucida Console" panose="020B0609040504020204" pitchFamily="49" charset="0"/>
              </a:rPr>
              <a:t>eventReactive</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which has two arguments: the first argument specifies what to take a dependency on, and the second argument specifies what to compute. That allows this app to only compute </a:t>
            </a:r>
            <a:r>
              <a:rPr kumimoji="0" lang="en-US" altLang="en-US" sz="2200" b="0" i="0" u="none" strike="noStrike" cap="none" normalizeH="0" baseline="0" dirty="0">
                <a:ln>
                  <a:noFill/>
                </a:ln>
                <a:solidFill>
                  <a:srgbClr val="333333"/>
                </a:solidFill>
                <a:effectLst/>
                <a:latin typeface="Lucida Console" panose="020B0609040504020204" pitchFamily="49" charset="0"/>
              </a:rPr>
              <a:t>x1() </a:t>
            </a:r>
            <a:r>
              <a:rPr kumimoji="0" lang="en-US" altLang="en-US" sz="2400" b="0" i="0" u="none" strike="noStrike" cap="none" normalizeH="0" baseline="0" dirty="0">
                <a:ln>
                  <a:noFill/>
                </a:ln>
                <a:solidFill>
                  <a:srgbClr val="333333"/>
                </a:solidFill>
                <a:effectLst/>
                <a:latin typeface="+mn-lt"/>
              </a:rPr>
              <a:t>and</a:t>
            </a:r>
            <a:r>
              <a:rPr kumimoji="0" lang="en-US" altLang="en-US" sz="2200" b="0" i="0" u="none" strike="noStrike" cap="none" normalizeH="0" baseline="0" dirty="0">
                <a:ln>
                  <a:noFill/>
                </a:ln>
                <a:solidFill>
                  <a:srgbClr val="333333"/>
                </a:solidFill>
                <a:effectLst/>
                <a:latin typeface="Lucida Console" panose="020B0609040504020204" pitchFamily="49" charset="0"/>
              </a:rPr>
              <a:t> x2() </a:t>
            </a:r>
            <a:r>
              <a:rPr kumimoji="0" lang="en-US" altLang="en-US" sz="2400" b="0" i="0" u="none" strike="noStrike" cap="none" normalizeH="0" baseline="0" dirty="0">
                <a:ln>
                  <a:noFill/>
                </a:ln>
                <a:solidFill>
                  <a:srgbClr val="333333"/>
                </a:solidFill>
                <a:effectLst/>
                <a:latin typeface="+mn-lt"/>
              </a:rPr>
              <a:t>when </a:t>
            </a:r>
            <a:r>
              <a:rPr kumimoji="0" lang="en-US" altLang="en-US" sz="2200" b="0" i="0" u="none" strike="noStrike" cap="none" normalizeH="0" baseline="0" dirty="0">
                <a:ln>
                  <a:noFill/>
                </a:ln>
                <a:solidFill>
                  <a:srgbClr val="333333"/>
                </a:solidFill>
                <a:effectLst/>
                <a:latin typeface="Lucida Console" panose="020B0609040504020204" pitchFamily="49" charset="0"/>
              </a:rPr>
              <a:t>simulate</a:t>
            </a:r>
            <a:r>
              <a:rPr kumimoji="0" lang="en-US" altLang="en-US" sz="2400" b="0" i="0" u="none" strike="noStrike" cap="none" normalizeH="0" baseline="0" dirty="0">
                <a:ln>
                  <a:noFill/>
                </a:ln>
                <a:solidFill>
                  <a:srgbClr val="333333"/>
                </a:solidFill>
                <a:effectLst/>
                <a:latin typeface="+mn-lt"/>
              </a:rPr>
              <a:t> is clicked</a:t>
            </a:r>
            <a:r>
              <a:rPr lang="en-US" altLang="en-US" sz="2400"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mn-lt"/>
            </a:endParaRPr>
          </a:p>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Following figure shows the new reactive graph. Note that, as desired, </a:t>
            </a:r>
            <a:r>
              <a:rPr kumimoji="0" lang="en-US" altLang="en-US" sz="2200" b="0" i="0" u="none" strike="noStrike" cap="none" normalizeH="0" baseline="0" dirty="0">
                <a:ln>
                  <a:noFill/>
                </a:ln>
                <a:solidFill>
                  <a:srgbClr val="333333"/>
                </a:solidFill>
                <a:effectLst/>
                <a:latin typeface="Lucida Console" panose="020B0609040504020204" pitchFamily="49" charset="0"/>
              </a:rPr>
              <a:t>x1</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x2</a:t>
            </a:r>
            <a:r>
              <a:rPr kumimoji="0" lang="en-US" altLang="en-US" sz="2400" b="0" i="0" u="none" strike="noStrike" cap="none" normalizeH="0" baseline="0" dirty="0">
                <a:ln>
                  <a:noFill/>
                </a:ln>
                <a:solidFill>
                  <a:srgbClr val="333333"/>
                </a:solidFill>
                <a:effectLst/>
                <a:latin typeface="+mn-lt"/>
              </a:rPr>
              <a:t> no longer have a reactive dependency on </a:t>
            </a:r>
            <a:r>
              <a:rPr kumimoji="0" lang="en-US" altLang="en-US" sz="2200" b="0" i="0" u="none" strike="noStrike" cap="none" normalizeH="0" baseline="0" dirty="0">
                <a:ln>
                  <a:noFill/>
                </a:ln>
                <a:solidFill>
                  <a:srgbClr val="333333"/>
                </a:solidFill>
                <a:effectLst/>
                <a:latin typeface="Lucida Console" panose="020B0609040504020204" pitchFamily="49" charset="0"/>
              </a:rPr>
              <a:t>lambda1</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lambda2</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n</a:t>
            </a:r>
            <a:r>
              <a:rPr kumimoji="0" lang="en-US" altLang="en-US" sz="2400" b="0" i="0" u="none" strike="noStrike" cap="none" normalizeH="0" baseline="0" dirty="0">
                <a:ln>
                  <a:noFill/>
                </a:ln>
                <a:solidFill>
                  <a:srgbClr val="333333"/>
                </a:solidFill>
                <a:effectLst/>
                <a:latin typeface="+mn-lt"/>
              </a:rPr>
              <a:t>: changing their values will not trigger computation. I left the arrows in very pale grey just to remind you that </a:t>
            </a:r>
            <a:r>
              <a:rPr kumimoji="0" lang="en-US" altLang="en-US" sz="2200" b="0" i="0" u="none" strike="noStrike" cap="none" normalizeH="0" baseline="0" dirty="0">
                <a:ln>
                  <a:noFill/>
                </a:ln>
                <a:solidFill>
                  <a:srgbClr val="333333"/>
                </a:solidFill>
                <a:effectLst/>
                <a:latin typeface="Lucida Console" panose="020B0609040504020204" pitchFamily="49" charset="0"/>
              </a:rPr>
              <a:t>x1</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x2</a:t>
            </a:r>
            <a:r>
              <a:rPr kumimoji="0" lang="en-US" altLang="en-US" sz="2400" b="0" i="0" u="none" strike="noStrike" cap="none" normalizeH="0" baseline="0" dirty="0">
                <a:ln>
                  <a:noFill/>
                </a:ln>
                <a:solidFill>
                  <a:srgbClr val="333333"/>
                </a:solidFill>
                <a:effectLst/>
                <a:latin typeface="+mn-lt"/>
              </a:rPr>
              <a:t> continue to use the values, but no longer take a reactive dependency on them.</a:t>
            </a:r>
            <a:r>
              <a:rPr kumimoji="0" lang="en-US" altLang="en-US" sz="24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pic>
        <p:nvPicPr>
          <p:cNvPr id="3" name="Picture 2">
            <a:extLst>
              <a:ext uri="{FF2B5EF4-FFF2-40B4-BE49-F238E27FC236}">
                <a16:creationId xmlns:a16="http://schemas.microsoft.com/office/drawing/2014/main" id="{6B7F2D25-97C5-47A2-A9B0-DC634F8805F6}"/>
              </a:ext>
            </a:extLst>
          </p:cNvPr>
          <p:cNvPicPr>
            <a:picLocks noChangeAspect="1"/>
          </p:cNvPicPr>
          <p:nvPr/>
        </p:nvPicPr>
        <p:blipFill rotWithShape="1">
          <a:blip r:embed="rId2"/>
          <a:srcRect l="29583" t="36592" r="6833" b="17333"/>
          <a:stretch/>
        </p:blipFill>
        <p:spPr>
          <a:xfrm>
            <a:off x="2219959" y="3627120"/>
            <a:ext cx="7752080" cy="3159760"/>
          </a:xfrm>
          <a:prstGeom prst="rect">
            <a:avLst/>
          </a:prstGeom>
        </p:spPr>
      </p:pic>
    </p:spTree>
    <p:extLst>
      <p:ext uri="{BB962C8B-B14F-4D97-AF65-F5344CB8AC3E}">
        <p14:creationId xmlns:p14="http://schemas.microsoft.com/office/powerpoint/2010/main" val="3926887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98A2-70AF-48BF-A3DE-AB9F27892712}"/>
              </a:ext>
            </a:extLst>
          </p:cNvPr>
          <p:cNvSpPr>
            <a:spLocks noGrp="1"/>
          </p:cNvSpPr>
          <p:nvPr>
            <p:ph type="title"/>
          </p:nvPr>
        </p:nvSpPr>
        <p:spPr>
          <a:xfrm>
            <a:off x="838200" y="18255"/>
            <a:ext cx="10515600" cy="1325563"/>
          </a:xfrm>
        </p:spPr>
        <p:txBody>
          <a:bodyPr>
            <a:normAutofit/>
          </a:bodyPr>
          <a:lstStyle/>
          <a:p>
            <a:r>
              <a:rPr lang="en-US" sz="3600" b="1" i="0" dirty="0">
                <a:solidFill>
                  <a:srgbClr val="333333"/>
                </a:solidFill>
                <a:effectLst/>
                <a:latin typeface="Helvetica Neue"/>
              </a:rPr>
              <a:t>4</a:t>
            </a:r>
            <a:r>
              <a:rPr lang="az-Latn-AZ" sz="3600" b="1" i="0" dirty="0">
                <a:solidFill>
                  <a:srgbClr val="333333"/>
                </a:solidFill>
                <a:effectLst/>
                <a:latin typeface="Helvetica Neue"/>
              </a:rPr>
              <a:t>)</a:t>
            </a:r>
            <a:r>
              <a:rPr lang="en-US" sz="3600" b="1" i="0" dirty="0">
                <a:solidFill>
                  <a:srgbClr val="333333"/>
                </a:solidFill>
                <a:effectLst/>
                <a:latin typeface="Helvetica Neue"/>
              </a:rPr>
              <a:t>Graphics</a:t>
            </a:r>
            <a:endParaRPr lang="en-US" sz="3600" dirty="0"/>
          </a:p>
        </p:txBody>
      </p:sp>
      <p:sp>
        <p:nvSpPr>
          <p:cNvPr id="3" name="Content Placeholder 2">
            <a:extLst>
              <a:ext uri="{FF2B5EF4-FFF2-40B4-BE49-F238E27FC236}">
                <a16:creationId xmlns:a16="http://schemas.microsoft.com/office/drawing/2014/main" id="{50C19A7A-AD4A-4FD3-866E-E73245686437}"/>
              </a:ext>
            </a:extLst>
          </p:cNvPr>
          <p:cNvSpPr>
            <a:spLocks noGrp="1"/>
          </p:cNvSpPr>
          <p:nvPr>
            <p:ph idx="1"/>
          </p:nvPr>
        </p:nvSpPr>
        <p:spPr>
          <a:xfrm>
            <a:off x="210207" y="1471448"/>
            <a:ext cx="11824137" cy="5213131"/>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333333"/>
                </a:solidFill>
                <a:effectLst/>
                <a:latin typeface="+mn-lt"/>
              </a:rPr>
              <a:t>We talked briefly about </a:t>
            </a:r>
            <a:r>
              <a:rPr kumimoji="0" lang="en-US" altLang="en-US" sz="2400" b="0" i="0" u="none" strike="noStrike" cap="none" normalizeH="0" baseline="0" dirty="0" err="1">
                <a:ln>
                  <a:noFill/>
                </a:ln>
                <a:solidFill>
                  <a:srgbClr val="333333"/>
                </a:solidFill>
                <a:effectLst/>
                <a:latin typeface="Lucida Console" panose="020B0609040504020204" pitchFamily="49" charset="0"/>
              </a:rPr>
              <a:t>renderPlot</a:t>
            </a:r>
            <a:r>
              <a:rPr kumimoji="0" lang="en-US" altLang="en-US" sz="2400" b="0" i="0" u="none" strike="noStrike" cap="none" normalizeH="0" baseline="0" dirty="0">
                <a:ln>
                  <a:noFill/>
                </a:ln>
                <a:solidFill>
                  <a:srgbClr val="333333"/>
                </a:solidFill>
                <a:effectLst/>
                <a:latin typeface="Lucida Console" panose="020B0609040504020204" pitchFamily="49" charset="0"/>
              </a:rPr>
              <a:t>() </a:t>
            </a:r>
            <a:r>
              <a:rPr kumimoji="0" lang="en-US" altLang="en-US" sz="2600" b="0" i="0" u="none" strike="noStrike" cap="none" normalizeH="0" baseline="0" dirty="0">
                <a:ln>
                  <a:noFill/>
                </a:ln>
                <a:solidFill>
                  <a:srgbClr val="333333"/>
                </a:solidFill>
                <a:effectLst/>
                <a:latin typeface="+mn-lt"/>
              </a:rPr>
              <a:t>in Chapter 2; it’s a powerful tool for displaying graphics in your app. This chapter will show you how to use it to its full extent to create interactive plots, plots that respond to mouse events. You’ll also learn about two important related functions:</a:t>
            </a:r>
            <a:r>
              <a:rPr kumimoji="0" lang="en-US" altLang="en-US" sz="24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err="1">
                <a:ln>
                  <a:noFill/>
                </a:ln>
                <a:solidFill>
                  <a:srgbClr val="333333"/>
                </a:solidFill>
                <a:effectLst/>
                <a:latin typeface="Lucida Console" panose="020B0609040504020204" pitchFamily="49" charset="0"/>
              </a:rPr>
              <a:t>renderCachedPlot</a:t>
            </a:r>
            <a:r>
              <a:rPr kumimoji="0" lang="en-US" altLang="en-US" sz="2400" b="0" i="0" u="none" strike="noStrike" cap="none" normalizeH="0" baseline="0" dirty="0">
                <a:ln>
                  <a:noFill/>
                </a:ln>
                <a:solidFill>
                  <a:srgbClr val="333333"/>
                </a:solidFill>
                <a:effectLst/>
                <a:latin typeface="Lucida Console" panose="020B0609040504020204" pitchFamily="49" charset="0"/>
              </a:rPr>
              <a:t>()</a:t>
            </a:r>
            <a:r>
              <a:rPr kumimoji="0" lang="en-US" altLang="en-US" sz="2600" b="0" i="0" u="none" strike="noStrike" cap="none" normalizeH="0" baseline="0" dirty="0">
                <a:ln>
                  <a:noFill/>
                </a:ln>
                <a:solidFill>
                  <a:srgbClr val="333333"/>
                </a:solidFill>
                <a:effectLst/>
                <a:latin typeface="+mn-lt"/>
              </a:rPr>
              <a:t>, which speeds up your app by caching frequently used plots, and </a:t>
            </a:r>
            <a:r>
              <a:rPr kumimoji="0" lang="en-US" altLang="en-US" sz="2400" b="0" i="0" u="none" strike="noStrike" cap="none" normalizeH="0" baseline="0" dirty="0" err="1">
                <a:ln>
                  <a:noFill/>
                </a:ln>
                <a:solidFill>
                  <a:srgbClr val="333333"/>
                </a:solidFill>
                <a:effectLst/>
                <a:latin typeface="Lucida Console" panose="020B0609040504020204" pitchFamily="49" charset="0"/>
              </a:rPr>
              <a:t>renderImage</a:t>
            </a:r>
            <a:r>
              <a:rPr kumimoji="0" lang="en-US" altLang="en-US" sz="2400" b="0" i="0" u="none" strike="noStrike" cap="none" normalizeH="0" baseline="0" dirty="0">
                <a:ln>
                  <a:noFill/>
                </a:ln>
                <a:solidFill>
                  <a:srgbClr val="333333"/>
                </a:solidFill>
                <a:effectLst/>
                <a:latin typeface="Lucida Console" panose="020B0609040504020204" pitchFamily="49" charset="0"/>
              </a:rPr>
              <a:t>()</a:t>
            </a:r>
            <a:r>
              <a:rPr kumimoji="0" lang="en-US" altLang="en-US" sz="2600" b="0" i="0" u="none" strike="noStrike" cap="none" normalizeH="0" baseline="0" dirty="0">
                <a:ln>
                  <a:noFill/>
                </a:ln>
                <a:solidFill>
                  <a:srgbClr val="333333"/>
                </a:solidFill>
                <a:effectLst/>
                <a:latin typeface="+mn-lt"/>
              </a:rPr>
              <a:t>, which allows you to display existing images.</a:t>
            </a:r>
            <a:r>
              <a:rPr kumimoji="0" lang="en-US" altLang="en-US" sz="26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1643782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4</a:t>
            </a:r>
            <a:r>
              <a:rPr lang="az-Latn-AZ" sz="2000" b="1" dirty="0">
                <a:latin typeface="Lucida Console" panose="020B0609040504020204" pitchFamily="49" charset="0"/>
              </a:rPr>
              <a:t>.1)</a:t>
            </a:r>
            <a:r>
              <a:rPr lang="en-US" sz="1200" dirty="0"/>
              <a:t> </a:t>
            </a:r>
            <a:r>
              <a:rPr lang="en-US" sz="2000" b="1" dirty="0" err="1">
                <a:latin typeface="Lucida Console" panose="020B0609040504020204" pitchFamily="49" charset="0"/>
              </a:rPr>
              <a:t>Ineractivity</a:t>
            </a:r>
            <a:endParaRPr lang="en-US" sz="2000" b="1" dirty="0">
              <a:latin typeface="Lucida Console" panose="020B0609040504020204" pitchFamily="49" charset="0"/>
            </a:endParaRP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172741" y="588580"/>
            <a:ext cx="11857333" cy="49930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One of the coolest things about </a:t>
            </a:r>
            <a:r>
              <a:rPr kumimoji="0" lang="en-US" altLang="en-US" sz="2200" b="0" i="0" u="none" strike="noStrike" cap="none" normalizeH="0" baseline="0" dirty="0" err="1">
                <a:ln>
                  <a:noFill/>
                </a:ln>
                <a:solidFill>
                  <a:srgbClr val="333333"/>
                </a:solidFill>
                <a:effectLst/>
                <a:latin typeface="Lucida Console" panose="020B0609040504020204" pitchFamily="49" charset="0"/>
              </a:rPr>
              <a:t>plotOutput</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is that as well as being an output that displays plots, it can also be an input that responds to pointer </a:t>
            </a:r>
            <a:r>
              <a:rPr lang="en-US" altLang="en-US" sz="2400" dirty="0"/>
              <a:t>ev</a:t>
            </a:r>
            <a:r>
              <a:rPr kumimoji="0" lang="en-US" altLang="en-US" sz="2400" b="0" i="0" u="none" strike="noStrike" cap="none" normalizeH="0" baseline="0" dirty="0">
                <a:ln>
                  <a:noFill/>
                </a:ln>
                <a:solidFill>
                  <a:srgbClr val="333333"/>
                </a:solidFill>
                <a:effectLst/>
                <a:latin typeface="+mn-lt"/>
              </a:rPr>
              <a:t>ents. That allows you to create interactive graphics where the user interacts directly with the data on the plot. Interactive graphics are a powerful tool, with a wide range of applications.</a:t>
            </a:r>
            <a:r>
              <a:rPr kumimoji="0" lang="en-US" altLang="en-US" sz="24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indent="0" eaLnBrk="0" fontAlgn="base" hangingPunct="0">
              <a:lnSpc>
                <a:spcPct val="100000"/>
              </a:lnSpc>
              <a:spcBef>
                <a:spcPct val="0"/>
              </a:spcBef>
              <a:spcAft>
                <a:spcPct val="0"/>
              </a:spcAft>
              <a:buNone/>
            </a:pPr>
            <a:r>
              <a:rPr lang="en-US" sz="2400" dirty="0"/>
              <a:t>A plot can respond to four different mouse19 events: </a:t>
            </a:r>
            <a:r>
              <a:rPr lang="en-US" sz="2200" dirty="0">
                <a:solidFill>
                  <a:srgbClr val="333333"/>
                </a:solidFill>
                <a:latin typeface="Lucida Console" panose="020B0609040504020204" pitchFamily="49" charset="0"/>
              </a:rPr>
              <a:t>click</a:t>
            </a:r>
            <a:r>
              <a:rPr lang="en-US" sz="2400" dirty="0"/>
              <a:t>, </a:t>
            </a:r>
            <a:r>
              <a:rPr lang="en-US" sz="2200" dirty="0" err="1">
                <a:solidFill>
                  <a:srgbClr val="333333"/>
                </a:solidFill>
                <a:latin typeface="Lucida Console" panose="020B0609040504020204" pitchFamily="49" charset="0"/>
              </a:rPr>
              <a:t>dblClick</a:t>
            </a:r>
            <a:r>
              <a:rPr lang="en-US" sz="2200" dirty="0">
                <a:solidFill>
                  <a:srgbClr val="333333"/>
                </a:solidFill>
                <a:latin typeface="Lucida Console" panose="020B0609040504020204" pitchFamily="49" charset="0"/>
              </a:rPr>
              <a:t> </a:t>
            </a:r>
            <a:r>
              <a:rPr lang="en-US" sz="2400" dirty="0"/>
              <a:t>(double click), </a:t>
            </a:r>
            <a:r>
              <a:rPr lang="en-US" sz="2200" dirty="0">
                <a:solidFill>
                  <a:srgbClr val="333333"/>
                </a:solidFill>
                <a:latin typeface="Lucida Console" panose="020B0609040504020204" pitchFamily="49" charset="0"/>
              </a:rPr>
              <a:t>hover</a:t>
            </a:r>
            <a:r>
              <a:rPr lang="en-US" sz="2400" dirty="0"/>
              <a:t> (when the mouse stays in the same place for a little while), and </a:t>
            </a:r>
            <a:r>
              <a:rPr lang="en-US" sz="2200" dirty="0">
                <a:solidFill>
                  <a:srgbClr val="333333"/>
                </a:solidFill>
                <a:latin typeface="Lucida Console" panose="020B0609040504020204" pitchFamily="49" charset="0"/>
              </a:rPr>
              <a:t>brush</a:t>
            </a:r>
            <a:r>
              <a:rPr lang="en-US" sz="2400" dirty="0"/>
              <a:t> (a rectangular selection tool). To turn these events into Shiny inputs, you supply a string to the corresponding </a:t>
            </a:r>
            <a:r>
              <a:rPr lang="en-US" sz="2200" dirty="0" err="1">
                <a:solidFill>
                  <a:srgbClr val="333333"/>
                </a:solidFill>
                <a:latin typeface="Lucida Console" panose="020B0609040504020204" pitchFamily="49" charset="0"/>
              </a:rPr>
              <a:t>plotOutput</a:t>
            </a:r>
            <a:r>
              <a:rPr lang="en-US" sz="2200" dirty="0">
                <a:solidFill>
                  <a:srgbClr val="333333"/>
                </a:solidFill>
                <a:latin typeface="Lucida Console" panose="020B0609040504020204" pitchFamily="49" charset="0"/>
              </a:rPr>
              <a:t>() </a:t>
            </a:r>
            <a:r>
              <a:rPr lang="en-US" sz="2400" dirty="0"/>
              <a:t>argument, e.g. </a:t>
            </a:r>
            <a:r>
              <a:rPr lang="en-US" sz="2200" dirty="0" err="1">
                <a:solidFill>
                  <a:srgbClr val="333333"/>
                </a:solidFill>
                <a:latin typeface="Lucida Console" panose="020B0609040504020204" pitchFamily="49" charset="0"/>
              </a:rPr>
              <a:t>plotOutput</a:t>
            </a:r>
            <a:r>
              <a:rPr lang="en-US" sz="2200" dirty="0">
                <a:solidFill>
                  <a:srgbClr val="333333"/>
                </a:solidFill>
                <a:latin typeface="Lucida Console" panose="020B0609040504020204" pitchFamily="49" charset="0"/>
              </a:rPr>
              <a:t>("plot", click = "</a:t>
            </a:r>
            <a:r>
              <a:rPr lang="en-US" sz="2200" dirty="0" err="1">
                <a:solidFill>
                  <a:srgbClr val="333333"/>
                </a:solidFill>
                <a:latin typeface="Lucida Console" panose="020B0609040504020204" pitchFamily="49" charset="0"/>
              </a:rPr>
              <a:t>plot_click</a:t>
            </a:r>
            <a:r>
              <a:rPr lang="en-US" sz="2200" dirty="0">
                <a:solidFill>
                  <a:srgbClr val="333333"/>
                </a:solidFill>
                <a:latin typeface="Lucida Console" panose="020B0609040504020204" pitchFamily="49" charset="0"/>
              </a:rPr>
              <a:t>")</a:t>
            </a:r>
            <a:r>
              <a:rPr lang="en-US" sz="2400" dirty="0"/>
              <a:t>. This creates an </a:t>
            </a:r>
            <a:r>
              <a:rPr lang="en-US" sz="2200" dirty="0" err="1">
                <a:solidFill>
                  <a:srgbClr val="333333"/>
                </a:solidFill>
                <a:latin typeface="Lucida Console" panose="020B0609040504020204" pitchFamily="49" charset="0"/>
              </a:rPr>
              <a:t>input$plot_click</a:t>
            </a:r>
            <a:r>
              <a:rPr lang="en-US" sz="2200" dirty="0">
                <a:solidFill>
                  <a:srgbClr val="333333"/>
                </a:solidFill>
                <a:latin typeface="Lucida Console" panose="020B0609040504020204" pitchFamily="49" charset="0"/>
              </a:rPr>
              <a:t> </a:t>
            </a:r>
            <a:r>
              <a:rPr lang="en-US" sz="2400" dirty="0"/>
              <a:t>that you can use to handle mouse clicks on the plot.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021673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4</a:t>
            </a:r>
            <a:r>
              <a:rPr lang="az-Latn-AZ" sz="2000" b="1" dirty="0">
                <a:latin typeface="Lucida Console" panose="020B0609040504020204" pitchFamily="49" charset="0"/>
              </a:rPr>
              <a:t>.1)</a:t>
            </a:r>
            <a:r>
              <a:rPr lang="en-US" sz="1200" dirty="0"/>
              <a:t> </a:t>
            </a:r>
            <a:r>
              <a:rPr lang="en-US" sz="2000" b="1" dirty="0" err="1">
                <a:latin typeface="Lucida Console" panose="020B0609040504020204" pitchFamily="49" charset="0"/>
              </a:rPr>
              <a:t>Ineractivity</a:t>
            </a:r>
            <a:r>
              <a:rPr lang="en-US" sz="2000" b="1" dirty="0">
                <a:latin typeface="Lucida Console" panose="020B0609040504020204" pitchFamily="49" charset="0"/>
              </a:rPr>
              <a:t> (1.Basics)</a:t>
            </a:r>
          </a:p>
        </p:txBody>
      </p:sp>
      <p:pic>
        <p:nvPicPr>
          <p:cNvPr id="7" name="Picture 6">
            <a:extLst>
              <a:ext uri="{FF2B5EF4-FFF2-40B4-BE49-F238E27FC236}">
                <a16:creationId xmlns:a16="http://schemas.microsoft.com/office/drawing/2014/main" id="{D6ACEB14-D811-4D95-9A61-6F25A9030FAC}"/>
              </a:ext>
            </a:extLst>
          </p:cNvPr>
          <p:cNvPicPr>
            <a:picLocks noChangeAspect="1"/>
          </p:cNvPicPr>
          <p:nvPr/>
        </p:nvPicPr>
        <p:blipFill rotWithShape="1">
          <a:blip r:embed="rId3"/>
          <a:srcRect t="3195" b="31576"/>
          <a:stretch/>
        </p:blipFill>
        <p:spPr>
          <a:xfrm>
            <a:off x="0" y="588581"/>
            <a:ext cx="12192000" cy="4473442"/>
          </a:xfrm>
          <a:prstGeom prst="rect">
            <a:avLst/>
          </a:prstGeom>
        </p:spPr>
      </p:pic>
      <p:sp>
        <p:nvSpPr>
          <p:cNvPr id="5" name="Content Placeholder 2">
            <a:extLst>
              <a:ext uri="{FF2B5EF4-FFF2-40B4-BE49-F238E27FC236}">
                <a16:creationId xmlns:a16="http://schemas.microsoft.com/office/drawing/2014/main" id="{5147B7BA-1177-4399-AE4F-CAC4094B93D7}"/>
              </a:ext>
            </a:extLst>
          </p:cNvPr>
          <p:cNvSpPr>
            <a:spLocks noGrp="1"/>
          </p:cNvSpPr>
          <p:nvPr>
            <p:ph idx="1"/>
          </p:nvPr>
        </p:nvSpPr>
        <p:spPr>
          <a:xfrm>
            <a:off x="162230" y="5062023"/>
            <a:ext cx="11867536" cy="1777721"/>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Here’s a very simple example of handling a mouse click. We register the </a:t>
            </a:r>
            <a:r>
              <a:rPr kumimoji="0" lang="en-US" altLang="en-US" sz="2400" b="0" i="0" u="none" strike="noStrike" cap="none" normalizeH="0" baseline="0" dirty="0" err="1">
                <a:ln>
                  <a:noFill/>
                </a:ln>
                <a:solidFill>
                  <a:srgbClr val="333333"/>
                </a:solidFill>
                <a:effectLst/>
                <a:latin typeface="+mn-lt"/>
              </a:rPr>
              <a:t>plot_click</a:t>
            </a:r>
            <a:r>
              <a:rPr kumimoji="0" lang="en-US" altLang="en-US" sz="2400" b="0" i="0" u="none" strike="noStrike" cap="none" normalizeH="0" baseline="0" dirty="0">
                <a:ln>
                  <a:noFill/>
                </a:ln>
                <a:solidFill>
                  <a:srgbClr val="333333"/>
                </a:solidFill>
                <a:effectLst/>
                <a:latin typeface="+mn-lt"/>
              </a:rPr>
              <a:t> input, and then use that to update an output with the coordinates of the mouse click</a:t>
            </a:r>
            <a:r>
              <a:rPr lang="en-US" altLang="en-US" sz="2400" dirty="0"/>
              <a:t>.</a:t>
            </a:r>
          </a:p>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(Note the use of </a:t>
            </a:r>
            <a:r>
              <a:rPr kumimoji="0" lang="en-US" altLang="en-US" sz="2200" b="0" i="0" u="none" strike="noStrike" cap="none" normalizeH="0" baseline="0" dirty="0">
                <a:ln>
                  <a:noFill/>
                </a:ln>
                <a:solidFill>
                  <a:srgbClr val="333333"/>
                </a:solidFill>
                <a:effectLst/>
                <a:latin typeface="Lucida Console" panose="020B0609040504020204" pitchFamily="49" charset="0"/>
              </a:rPr>
              <a:t>req()</a:t>
            </a:r>
            <a:r>
              <a:rPr kumimoji="0" lang="en-US" altLang="en-US" sz="2400" b="0" i="0" u="none" strike="noStrike" cap="none" normalizeH="0" baseline="0" dirty="0">
                <a:ln>
                  <a:noFill/>
                </a:ln>
                <a:solidFill>
                  <a:srgbClr val="333333"/>
                </a:solidFill>
                <a:effectLst/>
                <a:latin typeface="+mn-lt"/>
              </a:rPr>
              <a:t>, to make sure the app doesn’t do anything before the first click, and that the coordinates are in terms of the underlying </a:t>
            </a:r>
            <a:r>
              <a:rPr kumimoji="0" lang="en-US" altLang="en-US" sz="2200" b="0" i="0" u="none" strike="noStrike" cap="none" normalizeH="0" baseline="0" dirty="0" err="1">
                <a:ln>
                  <a:noFill/>
                </a:ln>
                <a:solidFill>
                  <a:srgbClr val="333333"/>
                </a:solidFill>
                <a:effectLst/>
                <a:latin typeface="Lucida Console" panose="020B0609040504020204" pitchFamily="49" charset="0"/>
              </a:rPr>
              <a:t>wt</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mpg</a:t>
            </a:r>
            <a:r>
              <a:rPr kumimoji="0" lang="en-US" altLang="en-US" sz="2400" b="0" i="0" u="none" strike="noStrike" cap="none" normalizeH="0" baseline="0" dirty="0">
                <a:ln>
                  <a:noFill/>
                </a:ln>
                <a:solidFill>
                  <a:srgbClr val="333333"/>
                </a:solidFill>
                <a:effectLst/>
                <a:latin typeface="+mn-lt"/>
              </a:rPr>
              <a:t> variables.)</a:t>
            </a:r>
            <a:r>
              <a:rPr kumimoji="0" lang="en-US" altLang="en-US" sz="24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070686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4</a:t>
            </a:r>
            <a:r>
              <a:rPr lang="az-Latn-AZ" sz="2000" b="1" dirty="0">
                <a:latin typeface="Lucida Console" panose="020B0609040504020204" pitchFamily="49" charset="0"/>
              </a:rPr>
              <a:t>.</a:t>
            </a:r>
            <a:r>
              <a:rPr lang="en-US" sz="2000" b="1" dirty="0">
                <a:latin typeface="Lucida Console" panose="020B0609040504020204" pitchFamily="49" charset="0"/>
              </a:rPr>
              <a:t>1</a:t>
            </a:r>
            <a:r>
              <a:rPr lang="az-Latn-AZ" sz="2000" b="1" dirty="0">
                <a:latin typeface="Lucida Console" panose="020B0609040504020204" pitchFamily="49" charset="0"/>
              </a:rPr>
              <a:t>)</a:t>
            </a:r>
            <a:r>
              <a:rPr lang="en-US" sz="1200" dirty="0"/>
              <a:t> </a:t>
            </a:r>
            <a:r>
              <a:rPr lang="en-US" sz="2000" b="1" dirty="0" err="1">
                <a:latin typeface="Lucida Console" panose="020B0609040504020204" pitchFamily="49" charset="0"/>
              </a:rPr>
              <a:t>Ineractivity</a:t>
            </a:r>
            <a:r>
              <a:rPr lang="en-US" sz="2000" b="1" dirty="0">
                <a:latin typeface="Lucida Console" panose="020B0609040504020204" pitchFamily="49" charset="0"/>
              </a:rPr>
              <a:t> (2.</a:t>
            </a:r>
            <a:r>
              <a:rPr lang="en-US" sz="1200" dirty="0"/>
              <a:t> </a:t>
            </a:r>
            <a:r>
              <a:rPr lang="en-US" sz="2000" b="1" dirty="0">
                <a:latin typeface="Lucida Console" panose="020B0609040504020204" pitchFamily="49" charset="0"/>
              </a:rPr>
              <a:t>Clicking)</a:t>
            </a:r>
          </a:p>
        </p:txBody>
      </p:sp>
      <p:sp>
        <p:nvSpPr>
          <p:cNvPr id="5" name="Content Placeholder 2">
            <a:extLst>
              <a:ext uri="{FF2B5EF4-FFF2-40B4-BE49-F238E27FC236}">
                <a16:creationId xmlns:a16="http://schemas.microsoft.com/office/drawing/2014/main" id="{5147B7BA-1177-4399-AE4F-CAC4094B93D7}"/>
              </a:ext>
            </a:extLst>
          </p:cNvPr>
          <p:cNvSpPr>
            <a:spLocks noGrp="1"/>
          </p:cNvSpPr>
          <p:nvPr>
            <p:ph idx="1"/>
          </p:nvPr>
        </p:nvSpPr>
        <p:spPr>
          <a:xfrm>
            <a:off x="162230" y="752475"/>
            <a:ext cx="11867536" cy="5734050"/>
          </a:xfrm>
        </p:spPr>
        <p:txBody>
          <a:bodyPr>
            <a:normAutofit/>
          </a:bodyPr>
          <a:lstStyle/>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The point events return a relatively rich list containing a lot of information. The most important components are </a:t>
            </a:r>
            <a:r>
              <a:rPr kumimoji="0" lang="en-US" altLang="en-US" sz="2200" b="0" i="0" u="none" strike="noStrike" cap="none" normalizeH="0" baseline="0" dirty="0">
                <a:ln>
                  <a:noFill/>
                </a:ln>
                <a:solidFill>
                  <a:srgbClr val="333333"/>
                </a:solidFill>
                <a:effectLst/>
                <a:latin typeface="Lucida Console" panose="020B0609040504020204" pitchFamily="49" charset="0"/>
              </a:rPr>
              <a:t>x</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y</a:t>
            </a:r>
            <a:r>
              <a:rPr kumimoji="0" lang="en-US" altLang="en-US" sz="2400" b="0" i="0" u="none" strike="noStrike" cap="none" normalizeH="0" baseline="0" dirty="0">
                <a:ln>
                  <a:noFill/>
                </a:ln>
                <a:solidFill>
                  <a:srgbClr val="333333"/>
                </a:solidFill>
                <a:effectLst/>
                <a:latin typeface="+mn-lt"/>
              </a:rPr>
              <a:t>, which give the location of the event in data coordinates. But I’m not going to talk about this data structure, since you’ll only need in relatively rare situations (If you do want the details, use </a:t>
            </a:r>
            <a:r>
              <a:rPr kumimoji="0" lang="en-US" altLang="en-US" sz="2400" b="0" i="0" u="none" strike="noStrike" cap="none" normalizeH="0" baseline="0" dirty="0">
                <a:ln>
                  <a:noFill/>
                </a:ln>
                <a:solidFill>
                  <a:srgbClr val="4183C4"/>
                </a:solidFill>
                <a:effectLst/>
                <a:latin typeface="+mn-lt"/>
                <a:hlinkClick r:id="rId3"/>
              </a:rPr>
              <a:t>this app</a:t>
            </a:r>
            <a:r>
              <a:rPr kumimoji="0" lang="en-US" altLang="en-US" sz="2400" b="0" i="0" u="none" strike="noStrike" cap="none" normalizeH="0" baseline="0" dirty="0">
                <a:ln>
                  <a:noFill/>
                </a:ln>
                <a:solidFill>
                  <a:srgbClr val="333333"/>
                </a:solidFill>
                <a:effectLst/>
                <a:latin typeface="+mn-lt"/>
              </a:rPr>
              <a:t> in the Shiny gallery). Instead, you’ll use the </a:t>
            </a:r>
            <a:r>
              <a:rPr kumimoji="0" lang="en-US" altLang="en-US" sz="2200" b="0" i="0" u="none" strike="noStrike" cap="none" normalizeH="0" baseline="0" dirty="0" err="1">
                <a:ln>
                  <a:noFill/>
                </a:ln>
                <a:solidFill>
                  <a:srgbClr val="333333"/>
                </a:solidFill>
                <a:effectLst/>
                <a:latin typeface="Lucida Console" panose="020B0609040504020204" pitchFamily="49" charset="0"/>
              </a:rPr>
              <a:t>nearPoints</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helper, which finds data points near the event, taking care of a bunch of fiddly details.</a:t>
            </a:r>
            <a:r>
              <a:rPr kumimoji="0" lang="en-US" altLang="en-US" sz="2400" b="0" i="0" u="none" strike="noStrike" cap="none" normalizeH="0" baseline="0" dirty="0">
                <a:ln>
                  <a:noFill/>
                </a:ln>
                <a:solidFill>
                  <a:schemeClr val="tx1"/>
                </a:solidFill>
                <a:effectLst/>
                <a:latin typeface="+mn-lt"/>
              </a:rPr>
              <a:t> </a:t>
            </a:r>
          </a:p>
          <a:p>
            <a:pPr marL="0" indent="0" eaLnBrk="0" fontAlgn="base" hangingPunct="0">
              <a:lnSpc>
                <a:spcPct val="100000"/>
              </a:lnSpc>
              <a:spcBef>
                <a:spcPct val="0"/>
              </a:spcBef>
              <a:spcAft>
                <a:spcPct val="0"/>
              </a:spcAft>
              <a:buNone/>
            </a:pPr>
            <a:endParaRPr lang="en-US" altLang="en-US" sz="2400" dirty="0"/>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latin typeface="+mn-lt"/>
            </a:endParaRPr>
          </a:p>
          <a:p>
            <a:pPr marL="0" indent="0" eaLnBrk="0" fontAlgn="base" hangingPunct="0">
              <a:lnSpc>
                <a:spcPct val="100000"/>
              </a:lnSpc>
              <a:spcBef>
                <a:spcPct val="0"/>
              </a:spcBef>
              <a:spcAft>
                <a:spcPct val="0"/>
              </a:spcAft>
              <a:buNone/>
            </a:pPr>
            <a:endParaRPr lang="en-US" altLang="en-US" sz="2400" dirty="0"/>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latin typeface="+mn-lt"/>
            </a:endParaRPr>
          </a:p>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Here’s a simple example of </a:t>
            </a:r>
            <a:r>
              <a:rPr kumimoji="0" lang="en-US" altLang="en-US" sz="2200" b="0" i="0" u="none" strike="noStrike" cap="none" normalizeH="0" baseline="0" dirty="0" err="1">
                <a:ln>
                  <a:noFill/>
                </a:ln>
                <a:solidFill>
                  <a:srgbClr val="333333"/>
                </a:solidFill>
                <a:effectLst/>
                <a:latin typeface="Lucida Console" panose="020B0609040504020204" pitchFamily="49" charset="0"/>
              </a:rPr>
              <a:t>nearPoints</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in action, showing a table of data about the points near the event</a:t>
            </a:r>
            <a:r>
              <a:rPr lang="en-US" altLang="en-US" sz="2400" dirty="0"/>
              <a:t>.</a:t>
            </a:r>
            <a:endParaRPr kumimoji="0" lang="en-US" altLang="en-US" sz="2400" b="0" i="0" u="none" strike="noStrike" cap="none" normalizeH="0" baseline="0" dirty="0">
              <a:ln>
                <a:noFill/>
              </a:ln>
              <a:solidFill>
                <a:schemeClr val="tx1"/>
              </a:solidFill>
              <a:effectLst/>
              <a:latin typeface="+mn-lt"/>
            </a:endParaRPr>
          </a:p>
          <a:p>
            <a:pPr marL="0" indent="0" eaLnBrk="0" fontAlgn="base" hangingPunct="0">
              <a:lnSpc>
                <a:spcPct val="100000"/>
              </a:lnSpc>
              <a:spcBef>
                <a:spcPct val="0"/>
              </a:spcBef>
              <a:spcAft>
                <a:spcPct val="0"/>
              </a:spcAft>
              <a:buNone/>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0916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az-Latn-AZ" sz="2000" b="1" dirty="0">
                <a:latin typeface="Lucida Console" panose="020B0609040504020204" pitchFamily="49" charset="0"/>
              </a:rPr>
              <a:t>1.1)</a:t>
            </a:r>
            <a:r>
              <a:rPr lang="en-US" sz="2000" b="1" dirty="0">
                <a:latin typeface="Lucida Console" panose="020B0609040504020204" pitchFamily="49" charset="0"/>
              </a:rPr>
              <a:t>Create app directory and file</a:t>
            </a:r>
          </a:p>
        </p:txBody>
      </p:sp>
      <p:pic>
        <p:nvPicPr>
          <p:cNvPr id="6" name="Content Placeholder 4">
            <a:extLst>
              <a:ext uri="{FF2B5EF4-FFF2-40B4-BE49-F238E27FC236}">
                <a16:creationId xmlns:a16="http://schemas.microsoft.com/office/drawing/2014/main" id="{5B031326-8D1C-476C-8F75-D4DAD2791ADB}"/>
              </a:ext>
            </a:extLst>
          </p:cNvPr>
          <p:cNvPicPr>
            <a:picLocks noGrp="1" noChangeAspect="1"/>
          </p:cNvPicPr>
          <p:nvPr>
            <p:ph idx="1"/>
          </p:nvPr>
        </p:nvPicPr>
        <p:blipFill rotWithShape="1">
          <a:blip r:embed="rId3"/>
          <a:srcRect t="3424" b="83602"/>
          <a:stretch/>
        </p:blipFill>
        <p:spPr>
          <a:xfrm>
            <a:off x="7534" y="725214"/>
            <a:ext cx="12197891" cy="890226"/>
          </a:xfrm>
        </p:spPr>
      </p:pic>
      <p:sp>
        <p:nvSpPr>
          <p:cNvPr id="4" name="Content Placeholder 2">
            <a:extLst>
              <a:ext uri="{FF2B5EF4-FFF2-40B4-BE49-F238E27FC236}">
                <a16:creationId xmlns:a16="http://schemas.microsoft.com/office/drawing/2014/main" id="{9618E0F5-E860-43A9-9249-D02634AB2986}"/>
              </a:ext>
            </a:extLst>
          </p:cNvPr>
          <p:cNvSpPr txBox="1">
            <a:spLocks/>
          </p:cNvSpPr>
          <p:nvPr/>
        </p:nvSpPr>
        <p:spPr>
          <a:xfrm>
            <a:off x="79178" y="1473200"/>
            <a:ext cx="11990902" cy="2783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Char char="ü"/>
            </a:pPr>
            <a:r>
              <a:rPr lang="en-US" altLang="en-US" sz="2400" dirty="0"/>
              <a:t>It calls</a:t>
            </a:r>
            <a:r>
              <a:rPr lang="en-US" altLang="en-US" sz="2400" i="1" dirty="0"/>
              <a:t> </a:t>
            </a:r>
            <a:r>
              <a:rPr lang="en-US" altLang="en-US" sz="2200" dirty="0">
                <a:latin typeface="Lucida Console" panose="020B0609040504020204" pitchFamily="49" charset="0"/>
              </a:rPr>
              <a:t>library(shiny) </a:t>
            </a:r>
            <a:r>
              <a:rPr lang="en-US" altLang="en-US" sz="2400" dirty="0"/>
              <a:t>to load the shiny package.</a:t>
            </a:r>
          </a:p>
          <a:p>
            <a:pPr eaLnBrk="0" fontAlgn="base" hangingPunct="0">
              <a:lnSpc>
                <a:spcPct val="100000"/>
              </a:lnSpc>
              <a:spcBef>
                <a:spcPct val="0"/>
              </a:spcBef>
              <a:spcAft>
                <a:spcPct val="0"/>
              </a:spcAft>
              <a:buFont typeface="Wingdings" panose="05000000000000000000" pitchFamily="2" charset="2"/>
              <a:buChar char="ü"/>
            </a:pPr>
            <a:r>
              <a:rPr lang="en-US" altLang="en-US" sz="2400" dirty="0"/>
              <a:t>It defines the user interface, the HTML webpage that humans interact with. In this case, it’s a page containing the words “Hello, world!”.</a:t>
            </a:r>
          </a:p>
          <a:p>
            <a:pPr eaLnBrk="0" fontAlgn="base" hangingPunct="0">
              <a:lnSpc>
                <a:spcPct val="100000"/>
              </a:lnSpc>
              <a:spcBef>
                <a:spcPct val="0"/>
              </a:spcBef>
              <a:spcAft>
                <a:spcPct val="0"/>
              </a:spcAft>
              <a:buFont typeface="Wingdings" panose="05000000000000000000" pitchFamily="2" charset="2"/>
              <a:buChar char="ü"/>
            </a:pPr>
            <a:r>
              <a:rPr lang="en-US" altLang="en-US" sz="2400" dirty="0"/>
              <a:t>It specifies the behavior of our app by defining a </a:t>
            </a:r>
            <a:r>
              <a:rPr lang="en-US" altLang="en-US" sz="2400" i="1" dirty="0"/>
              <a:t>server</a:t>
            </a:r>
            <a:r>
              <a:rPr lang="en-US" altLang="en-US" sz="2400" dirty="0"/>
              <a:t> function. It’s currently empty, so our app doesn’t do anything, but we’ll be back to revisit this shortly.</a:t>
            </a:r>
          </a:p>
          <a:p>
            <a:pPr eaLnBrk="0" fontAlgn="base" hangingPunct="0">
              <a:lnSpc>
                <a:spcPct val="100000"/>
              </a:lnSpc>
              <a:spcBef>
                <a:spcPct val="0"/>
              </a:spcBef>
              <a:spcAft>
                <a:spcPct val="0"/>
              </a:spcAft>
              <a:buFont typeface="Wingdings" panose="05000000000000000000" pitchFamily="2" charset="2"/>
              <a:buChar char="ü"/>
            </a:pPr>
            <a:r>
              <a:rPr lang="en-US" altLang="en-US" sz="2400" dirty="0"/>
              <a:t>It executes </a:t>
            </a:r>
            <a:r>
              <a:rPr lang="en-US" altLang="en-US" sz="2200" dirty="0" err="1">
                <a:latin typeface="Lucida Console" panose="020B0609040504020204" pitchFamily="49" charset="0"/>
              </a:rPr>
              <a:t>shinyApp</a:t>
            </a:r>
            <a:r>
              <a:rPr lang="en-US" altLang="en-US" sz="2200" dirty="0">
                <a:latin typeface="Lucida Console" panose="020B0609040504020204" pitchFamily="49" charset="0"/>
              </a:rPr>
              <a:t>(</a:t>
            </a:r>
            <a:r>
              <a:rPr lang="en-US" altLang="en-US" sz="2200" dirty="0" err="1">
                <a:latin typeface="Lucida Console" panose="020B0609040504020204" pitchFamily="49" charset="0"/>
              </a:rPr>
              <a:t>ui</a:t>
            </a:r>
            <a:r>
              <a:rPr lang="en-US" altLang="en-US" sz="2200" dirty="0">
                <a:latin typeface="Lucida Console" panose="020B0609040504020204" pitchFamily="49" charset="0"/>
              </a:rPr>
              <a:t>, server) </a:t>
            </a:r>
            <a:r>
              <a:rPr lang="en-US" altLang="en-US" sz="2400" dirty="0"/>
              <a:t>to construct and start a Shiny application from UI and server.</a:t>
            </a:r>
          </a:p>
        </p:txBody>
      </p:sp>
      <p:sp>
        <p:nvSpPr>
          <p:cNvPr id="3" name="Content Placeholder 2">
            <a:extLst>
              <a:ext uri="{FF2B5EF4-FFF2-40B4-BE49-F238E27FC236}">
                <a16:creationId xmlns:a16="http://schemas.microsoft.com/office/drawing/2014/main" id="{2D6C0D8C-C9CA-4FB4-B262-68557596C41E}"/>
              </a:ext>
            </a:extLst>
          </p:cNvPr>
          <p:cNvSpPr txBox="1">
            <a:spLocks/>
          </p:cNvSpPr>
          <p:nvPr/>
        </p:nvSpPr>
        <p:spPr>
          <a:xfrm>
            <a:off x="220367" y="5219120"/>
            <a:ext cx="11708524" cy="1455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Next, we’ll add some inputs and outputs to our UI so it’s not quite so minimal. We’re going to make a very simple app that shows you all the built-in data frames included in the datasets package.</a:t>
            </a:r>
          </a:p>
        </p:txBody>
      </p:sp>
    </p:spTree>
    <p:extLst>
      <p:ext uri="{BB962C8B-B14F-4D97-AF65-F5344CB8AC3E}">
        <p14:creationId xmlns:p14="http://schemas.microsoft.com/office/powerpoint/2010/main" val="3800877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47B7BA-1177-4399-AE4F-CAC4094B93D7}"/>
              </a:ext>
            </a:extLst>
          </p:cNvPr>
          <p:cNvSpPr>
            <a:spLocks noGrp="1"/>
          </p:cNvSpPr>
          <p:nvPr>
            <p:ph idx="1"/>
          </p:nvPr>
        </p:nvSpPr>
        <p:spPr>
          <a:xfrm>
            <a:off x="162230" y="4770057"/>
            <a:ext cx="11867536" cy="2049844"/>
          </a:xfrm>
        </p:spPr>
        <p:txBody>
          <a:bodyPr>
            <a:normAutofit/>
          </a:bodyPr>
          <a:lstStyle/>
          <a:p>
            <a:pPr marL="0" indent="0" eaLnBrk="0" fontAlgn="base" hangingPunct="0">
              <a:lnSpc>
                <a:spcPct val="100000"/>
              </a:lnSpc>
              <a:spcBef>
                <a:spcPct val="0"/>
              </a:spcBef>
              <a:spcAft>
                <a:spcPct val="0"/>
              </a:spcAft>
              <a:buNone/>
            </a:pPr>
            <a:r>
              <a:rPr kumimoji="0" lang="en-US" altLang="en-US" sz="2400" b="0" i="0" u="none" strike="noStrike" cap="none" normalizeH="0" baseline="0" dirty="0">
                <a:ln>
                  <a:noFill/>
                </a:ln>
                <a:solidFill>
                  <a:srgbClr val="333333"/>
                </a:solidFill>
                <a:effectLst/>
                <a:latin typeface="+mn-lt"/>
              </a:rPr>
              <a:t>Here we give </a:t>
            </a:r>
            <a:r>
              <a:rPr kumimoji="0" lang="en-US" altLang="en-US" sz="2200" b="0" i="0" u="none" strike="noStrike" cap="none" normalizeH="0" baseline="0" dirty="0" err="1">
                <a:ln>
                  <a:noFill/>
                </a:ln>
                <a:solidFill>
                  <a:srgbClr val="333333"/>
                </a:solidFill>
                <a:effectLst/>
                <a:latin typeface="Lucida Console" panose="020B0609040504020204" pitchFamily="49" charset="0"/>
              </a:rPr>
              <a:t>nearPoints</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four arguments: the data frame that underlies the plot, the input event, and the names of the variables on the axes. If you use ggplot2, you only need to provide the first two arguments since </a:t>
            </a:r>
            <a:r>
              <a:rPr kumimoji="0" lang="en-US" altLang="en-US" sz="2400" b="0" i="0" u="none" strike="noStrike" cap="none" normalizeH="0" baseline="0" dirty="0" err="1">
                <a:ln>
                  <a:noFill/>
                </a:ln>
                <a:solidFill>
                  <a:srgbClr val="333333"/>
                </a:solidFill>
                <a:effectLst/>
                <a:latin typeface="+mn-lt"/>
              </a:rPr>
              <a:t>xvar</a:t>
            </a:r>
            <a:r>
              <a:rPr kumimoji="0" lang="en-US" altLang="en-US" sz="2400" b="0" i="0" u="none" strike="noStrike" cap="none" normalizeH="0" baseline="0" dirty="0">
                <a:ln>
                  <a:noFill/>
                </a:ln>
                <a:solidFill>
                  <a:srgbClr val="333333"/>
                </a:solidFill>
                <a:effectLst/>
                <a:latin typeface="+mn-lt"/>
              </a:rPr>
              <a:t> and </a:t>
            </a:r>
            <a:r>
              <a:rPr kumimoji="0" lang="en-US" altLang="en-US" sz="2400" b="0" i="0" u="none" strike="noStrike" cap="none" normalizeH="0" baseline="0" dirty="0" err="1">
                <a:ln>
                  <a:noFill/>
                </a:ln>
                <a:solidFill>
                  <a:srgbClr val="333333"/>
                </a:solidFill>
                <a:effectLst/>
                <a:latin typeface="+mn-lt"/>
              </a:rPr>
              <a:t>yvar</a:t>
            </a:r>
            <a:r>
              <a:rPr kumimoji="0" lang="en-US" altLang="en-US" sz="2400" b="0" i="0" u="none" strike="noStrike" cap="none" normalizeH="0" baseline="0" dirty="0">
                <a:ln>
                  <a:noFill/>
                </a:ln>
                <a:solidFill>
                  <a:srgbClr val="333333"/>
                </a:solidFill>
                <a:effectLst/>
                <a:latin typeface="+mn-lt"/>
              </a:rPr>
              <a:t> can be automatically imputed from the plot data structure. For that reason, I’ll use ggplot2 throughout the rest of the chapter. Here’s that previous example reimplemented with ggplot2:</a:t>
            </a:r>
            <a:r>
              <a:rPr kumimoji="0" lang="en-US" altLang="en-US" sz="24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pic>
        <p:nvPicPr>
          <p:cNvPr id="4" name="Picture 3">
            <a:extLst>
              <a:ext uri="{FF2B5EF4-FFF2-40B4-BE49-F238E27FC236}">
                <a16:creationId xmlns:a16="http://schemas.microsoft.com/office/drawing/2014/main" id="{040EBA3A-E63E-4301-9A89-22750A9CEB7A}"/>
              </a:ext>
            </a:extLst>
          </p:cNvPr>
          <p:cNvPicPr>
            <a:picLocks noChangeAspect="1"/>
          </p:cNvPicPr>
          <p:nvPr/>
        </p:nvPicPr>
        <p:blipFill rotWithShape="1">
          <a:blip r:embed="rId3"/>
          <a:srcRect t="3195" b="29167"/>
          <a:stretch/>
        </p:blipFill>
        <p:spPr>
          <a:xfrm>
            <a:off x="0" y="131381"/>
            <a:ext cx="12192000" cy="4638676"/>
          </a:xfrm>
          <a:prstGeom prst="rect">
            <a:avLst/>
          </a:prstGeom>
        </p:spPr>
      </p:pic>
    </p:spTree>
    <p:extLst>
      <p:ext uri="{BB962C8B-B14F-4D97-AF65-F5344CB8AC3E}">
        <p14:creationId xmlns:p14="http://schemas.microsoft.com/office/powerpoint/2010/main" val="3075098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C760D8-EFB5-434B-AD55-59F0895FD82B}"/>
              </a:ext>
            </a:extLst>
          </p:cNvPr>
          <p:cNvSpPr>
            <a:spLocks noGrp="1"/>
          </p:cNvSpPr>
          <p:nvPr>
            <p:ph idx="1"/>
          </p:nvPr>
        </p:nvSpPr>
        <p:spPr>
          <a:xfrm>
            <a:off x="133350" y="4752977"/>
            <a:ext cx="11906250" cy="2105024"/>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Another way to use </a:t>
            </a:r>
            <a:r>
              <a:rPr kumimoji="0" lang="en-US" altLang="en-US" sz="2200" b="0" i="0" u="none" strike="noStrike" cap="none" normalizeH="0" baseline="0" dirty="0" err="1">
                <a:ln>
                  <a:noFill/>
                </a:ln>
                <a:solidFill>
                  <a:srgbClr val="333333"/>
                </a:solidFill>
                <a:effectLst/>
                <a:latin typeface="Lucida Console" panose="020B0609040504020204" pitchFamily="49" charset="0"/>
              </a:rPr>
              <a:t>nearPoints</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rPr>
              <a:t>is with </a:t>
            </a:r>
            <a:r>
              <a:rPr kumimoji="0" lang="en-US" altLang="en-US" sz="2200" b="0" i="0" u="none" strike="noStrike" cap="none" normalizeH="0" baseline="0" dirty="0" err="1">
                <a:ln>
                  <a:noFill/>
                </a:ln>
                <a:solidFill>
                  <a:srgbClr val="333333"/>
                </a:solidFill>
                <a:effectLst/>
                <a:latin typeface="Lucida Console" panose="020B0609040504020204" pitchFamily="49" charset="0"/>
              </a:rPr>
              <a:t>allRows</a:t>
            </a:r>
            <a:r>
              <a:rPr kumimoji="0" lang="en-US" altLang="en-US" sz="2200" b="0" i="0" u="none" strike="noStrike" cap="none" normalizeH="0" baseline="0" dirty="0">
                <a:ln>
                  <a:noFill/>
                </a:ln>
                <a:solidFill>
                  <a:srgbClr val="333333"/>
                </a:solidFill>
                <a:effectLst/>
                <a:latin typeface="Lucida Console" panose="020B0609040504020204" pitchFamily="49" charset="0"/>
              </a:rPr>
              <a:t> = TRUE </a:t>
            </a:r>
            <a:r>
              <a:rPr kumimoji="0" lang="en-US" altLang="en-US" sz="2400" b="0" i="0" u="none" strike="noStrike" cap="none" normalizeH="0" baseline="0" dirty="0">
                <a:ln>
                  <a:noFill/>
                </a:ln>
                <a:solidFill>
                  <a:srgbClr val="333333"/>
                </a:solidFill>
                <a:effectLst/>
              </a:rPr>
              <a:t>and </a:t>
            </a:r>
            <a:r>
              <a:rPr kumimoji="0" lang="en-US" altLang="en-US" sz="2200" b="0" i="0" u="none" strike="noStrike" cap="none" normalizeH="0" baseline="0" dirty="0" err="1">
                <a:ln>
                  <a:noFill/>
                </a:ln>
                <a:solidFill>
                  <a:srgbClr val="333333"/>
                </a:solidFill>
                <a:effectLst/>
                <a:latin typeface="Lucida Console" panose="020B0609040504020204" pitchFamily="49" charset="0"/>
              </a:rPr>
              <a:t>addDist</a:t>
            </a:r>
            <a:r>
              <a:rPr kumimoji="0" lang="en-US" altLang="en-US" sz="2200" b="0" i="0" u="none" strike="noStrike" cap="none" normalizeH="0" baseline="0" dirty="0">
                <a:ln>
                  <a:noFill/>
                </a:ln>
                <a:solidFill>
                  <a:srgbClr val="333333"/>
                </a:solidFill>
                <a:effectLst/>
                <a:latin typeface="Lucida Console" panose="020B0609040504020204" pitchFamily="49" charset="0"/>
              </a:rPr>
              <a:t> = TRUE</a:t>
            </a:r>
            <a:r>
              <a:rPr kumimoji="0" lang="en-US" altLang="en-US" sz="2400" b="0" i="0" u="none" strike="noStrike" cap="none" normalizeH="0" baseline="0" dirty="0">
                <a:ln>
                  <a:noFill/>
                </a:ln>
                <a:solidFill>
                  <a:srgbClr val="333333"/>
                </a:solidFill>
                <a:effectLst/>
              </a:rPr>
              <a:t>. That will return the original data frame with two new columns:</a:t>
            </a:r>
            <a:endParaRPr kumimoji="0" lang="en-US" altLang="en-US" sz="2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lang="en-US" altLang="en-US" sz="2200" dirty="0" err="1">
                <a:solidFill>
                  <a:srgbClr val="333333"/>
                </a:solidFill>
                <a:latin typeface="Lucida Console" panose="020B0609040504020204" pitchFamily="49" charset="0"/>
              </a:rPr>
              <a:t>dist</a:t>
            </a:r>
            <a:r>
              <a:rPr lang="en-US" altLang="en-US" sz="2200" dirty="0">
                <a:solidFill>
                  <a:srgbClr val="333333"/>
                </a:solidFill>
                <a:latin typeface="Lucida Console" panose="020B0609040504020204" pitchFamily="49" charset="0"/>
              </a:rPr>
              <a:t>_</a:t>
            </a:r>
            <a:r>
              <a:rPr kumimoji="0" lang="en-US" altLang="en-US" sz="2400" b="0" i="0" u="none" strike="noStrike" cap="none" normalizeH="0" baseline="0" dirty="0">
                <a:ln>
                  <a:noFill/>
                </a:ln>
                <a:solidFill>
                  <a:srgbClr val="333333"/>
                </a:solidFill>
                <a:effectLst/>
              </a:rPr>
              <a:t> gives the distance between the row and the event (in pixels).</a:t>
            </a:r>
          </a:p>
          <a:p>
            <a:pPr eaLnBrk="0" fontAlgn="base" hangingPunct="0">
              <a:lnSpc>
                <a:spcPct val="100000"/>
              </a:lnSpc>
              <a:spcBef>
                <a:spcPct val="0"/>
              </a:spcBef>
              <a:spcAft>
                <a:spcPct val="0"/>
              </a:spcAft>
            </a:pPr>
            <a:r>
              <a:rPr lang="en-US" altLang="en-US" sz="2200" dirty="0">
                <a:solidFill>
                  <a:srgbClr val="333333"/>
                </a:solidFill>
                <a:latin typeface="Lucida Console" panose="020B0609040504020204" pitchFamily="49" charset="0"/>
              </a:rPr>
              <a:t>selected_</a:t>
            </a:r>
            <a:r>
              <a:rPr kumimoji="0" lang="en-US" altLang="en-US" sz="2400" b="0" i="0" u="none" strike="noStrike" cap="none" normalizeH="0" baseline="0" dirty="0">
                <a:ln>
                  <a:noFill/>
                </a:ln>
                <a:solidFill>
                  <a:srgbClr val="333333"/>
                </a:solidFill>
                <a:effectLst/>
              </a:rPr>
              <a:t> says whether or not it should be selected (i.e. the logical vector that’s usually returned).</a:t>
            </a:r>
          </a:p>
        </p:txBody>
      </p:sp>
      <p:pic>
        <p:nvPicPr>
          <p:cNvPr id="5" name="Picture 4">
            <a:extLst>
              <a:ext uri="{FF2B5EF4-FFF2-40B4-BE49-F238E27FC236}">
                <a16:creationId xmlns:a16="http://schemas.microsoft.com/office/drawing/2014/main" id="{7BABAB51-E166-4B22-886D-BE9AA5581DE7}"/>
              </a:ext>
            </a:extLst>
          </p:cNvPr>
          <p:cNvPicPr>
            <a:picLocks noChangeAspect="1"/>
          </p:cNvPicPr>
          <p:nvPr/>
        </p:nvPicPr>
        <p:blipFill rotWithShape="1">
          <a:blip r:embed="rId2"/>
          <a:srcRect t="3473" b="29167"/>
          <a:stretch/>
        </p:blipFill>
        <p:spPr>
          <a:xfrm>
            <a:off x="0" y="133350"/>
            <a:ext cx="12192000" cy="4619626"/>
          </a:xfrm>
          <a:prstGeom prst="rect">
            <a:avLst/>
          </a:prstGeom>
        </p:spPr>
      </p:pic>
    </p:spTree>
    <p:extLst>
      <p:ext uri="{BB962C8B-B14F-4D97-AF65-F5344CB8AC3E}">
        <p14:creationId xmlns:p14="http://schemas.microsoft.com/office/powerpoint/2010/main" val="3147912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4</a:t>
            </a:r>
            <a:r>
              <a:rPr lang="az-Latn-AZ" sz="2000" b="1" dirty="0">
                <a:latin typeface="Lucida Console" panose="020B0609040504020204" pitchFamily="49" charset="0"/>
              </a:rPr>
              <a:t>.</a:t>
            </a:r>
            <a:r>
              <a:rPr lang="en-US" sz="2000" b="1" dirty="0">
                <a:latin typeface="Lucida Console" panose="020B0609040504020204" pitchFamily="49" charset="0"/>
              </a:rPr>
              <a:t>1</a:t>
            </a:r>
            <a:r>
              <a:rPr lang="az-Latn-AZ" sz="2000" b="1" dirty="0">
                <a:latin typeface="Lucida Console" panose="020B0609040504020204" pitchFamily="49" charset="0"/>
              </a:rPr>
              <a:t>)</a:t>
            </a:r>
            <a:r>
              <a:rPr lang="en-US" sz="1200" dirty="0"/>
              <a:t> </a:t>
            </a:r>
            <a:r>
              <a:rPr lang="en-US" sz="2000" b="1" dirty="0" err="1">
                <a:latin typeface="Lucida Console" panose="020B0609040504020204" pitchFamily="49" charset="0"/>
              </a:rPr>
              <a:t>Ineractivity</a:t>
            </a:r>
            <a:r>
              <a:rPr lang="en-US" sz="2000" b="1" dirty="0">
                <a:latin typeface="Lucida Console" panose="020B0609040504020204" pitchFamily="49" charset="0"/>
              </a:rPr>
              <a:t> (3.Brushing)</a:t>
            </a:r>
          </a:p>
        </p:txBody>
      </p:sp>
      <p:sp>
        <p:nvSpPr>
          <p:cNvPr id="5" name="Content Placeholder 2">
            <a:extLst>
              <a:ext uri="{FF2B5EF4-FFF2-40B4-BE49-F238E27FC236}">
                <a16:creationId xmlns:a16="http://schemas.microsoft.com/office/drawing/2014/main" id="{5147B7BA-1177-4399-AE4F-CAC4094B93D7}"/>
              </a:ext>
            </a:extLst>
          </p:cNvPr>
          <p:cNvSpPr>
            <a:spLocks noGrp="1"/>
          </p:cNvSpPr>
          <p:nvPr>
            <p:ph idx="1"/>
          </p:nvPr>
        </p:nvSpPr>
        <p:spPr>
          <a:xfrm>
            <a:off x="162230" y="762000"/>
            <a:ext cx="11867536" cy="6077744"/>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Another way of selecting points on a plot is to use a </a:t>
            </a:r>
            <a:r>
              <a:rPr kumimoji="0" lang="en-US" altLang="en-US" sz="2400" b="1" i="0" u="none" strike="noStrike" cap="none" normalizeH="0" baseline="0" dirty="0">
                <a:ln>
                  <a:noFill/>
                </a:ln>
                <a:solidFill>
                  <a:srgbClr val="333333"/>
                </a:solidFill>
                <a:effectLst/>
                <a:latin typeface="+mn-lt"/>
              </a:rPr>
              <a:t>brush</a:t>
            </a:r>
            <a:r>
              <a:rPr kumimoji="0" lang="en-US" altLang="en-US" sz="2400" b="0" i="0" u="none" strike="noStrike" cap="none" normalizeH="0" baseline="0" dirty="0">
                <a:ln>
                  <a:noFill/>
                </a:ln>
                <a:solidFill>
                  <a:srgbClr val="333333"/>
                </a:solidFill>
                <a:effectLst/>
                <a:latin typeface="+mn-lt"/>
              </a:rPr>
              <a:t>, a rectangular selection defined by four edges. In Shiny, using a brush is straightforward once you’ve mastered </a:t>
            </a:r>
            <a:r>
              <a:rPr kumimoji="0" lang="en-US" altLang="en-US" sz="2200" b="0" i="0" u="none" strike="noStrike" cap="none" normalizeH="0" baseline="0" dirty="0">
                <a:ln>
                  <a:noFill/>
                </a:ln>
                <a:solidFill>
                  <a:srgbClr val="333333"/>
                </a:solidFill>
                <a:effectLst/>
                <a:latin typeface="Lucida Console" panose="020B0609040504020204" pitchFamily="49" charset="0"/>
              </a:rPr>
              <a:t>click</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err="1">
                <a:ln>
                  <a:noFill/>
                </a:ln>
                <a:solidFill>
                  <a:srgbClr val="333333"/>
                </a:solidFill>
                <a:effectLst/>
                <a:latin typeface="Lucida Console" panose="020B0609040504020204" pitchFamily="49" charset="0"/>
              </a:rPr>
              <a:t>nearPoints</a:t>
            </a:r>
            <a:r>
              <a:rPr kumimoji="0" lang="en-US" altLang="en-US" sz="2200" b="0" i="0" u="none" strike="noStrike" cap="none" normalizeH="0" baseline="0" dirty="0">
                <a:ln>
                  <a:noFill/>
                </a:ln>
                <a:solidFill>
                  <a:srgbClr val="333333"/>
                </a:solidFill>
                <a:effectLst/>
                <a:latin typeface="Lucida Console" panose="020B0609040504020204" pitchFamily="49" charset="0"/>
              </a:rPr>
              <a:t>()</a:t>
            </a:r>
            <a:r>
              <a:rPr kumimoji="0" lang="en-US" altLang="en-US" sz="2400" b="0" i="0" u="none" strike="noStrike" cap="none" normalizeH="0" baseline="0" dirty="0">
                <a:ln>
                  <a:noFill/>
                </a:ln>
                <a:solidFill>
                  <a:srgbClr val="333333"/>
                </a:solidFill>
                <a:effectLst/>
                <a:latin typeface="+mn-lt"/>
              </a:rPr>
              <a:t>: you just switch to </a:t>
            </a:r>
            <a:r>
              <a:rPr kumimoji="0" lang="en-US" altLang="en-US" sz="2200" b="0" i="0" u="none" strike="noStrike" cap="none" normalizeH="0" baseline="0" dirty="0">
                <a:ln>
                  <a:noFill/>
                </a:ln>
                <a:solidFill>
                  <a:srgbClr val="333333"/>
                </a:solidFill>
                <a:effectLst/>
                <a:latin typeface="Lucida Console" panose="020B0609040504020204" pitchFamily="49" charset="0"/>
              </a:rPr>
              <a:t>brush</a:t>
            </a:r>
            <a:r>
              <a:rPr kumimoji="0" lang="en-US" altLang="en-US" sz="2400" b="0" i="0" u="none" strike="noStrike" cap="none" normalizeH="0" baseline="0" dirty="0">
                <a:ln>
                  <a:noFill/>
                </a:ln>
                <a:solidFill>
                  <a:srgbClr val="333333"/>
                </a:solidFill>
                <a:effectLst/>
                <a:latin typeface="+mn-lt"/>
              </a:rPr>
              <a:t> argument and the </a:t>
            </a:r>
            <a:r>
              <a:rPr kumimoji="0" lang="en-US" altLang="en-US" sz="2200" b="0" i="0" u="none" strike="noStrike" cap="none" normalizeH="0" baseline="0" dirty="0" err="1">
                <a:ln>
                  <a:noFill/>
                </a:ln>
                <a:solidFill>
                  <a:srgbClr val="333333"/>
                </a:solidFill>
                <a:effectLst/>
                <a:latin typeface="Lucida Console" panose="020B0609040504020204" pitchFamily="49" charset="0"/>
              </a:rPr>
              <a:t>brushedPoints</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helper.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333333"/>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Here’s another simple example that shows which points have been selected by the brush:</a:t>
            </a: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967880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47B7BA-1177-4399-AE4F-CAC4094B93D7}"/>
              </a:ext>
            </a:extLst>
          </p:cNvPr>
          <p:cNvSpPr>
            <a:spLocks noGrp="1"/>
          </p:cNvSpPr>
          <p:nvPr>
            <p:ph idx="1"/>
          </p:nvPr>
        </p:nvSpPr>
        <p:spPr>
          <a:xfrm>
            <a:off x="162230" y="5219700"/>
            <a:ext cx="11867536" cy="1478345"/>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Use </a:t>
            </a:r>
            <a:r>
              <a:rPr kumimoji="0" lang="en-US" altLang="en-US" sz="2200" b="0" i="0" u="none" strike="noStrike" cap="none" normalizeH="0" baseline="0" dirty="0" err="1">
                <a:ln>
                  <a:noFill/>
                </a:ln>
                <a:solidFill>
                  <a:srgbClr val="333333"/>
                </a:solidFill>
                <a:effectLst/>
                <a:latin typeface="Lucida Console" panose="020B0609040504020204" pitchFamily="49" charset="0"/>
              </a:rPr>
              <a:t>brushOpts</a:t>
            </a:r>
            <a:r>
              <a:rPr kumimoji="0" lang="en-US" altLang="en-US" sz="2200" b="0" i="0" u="none" strike="noStrike" cap="none" normalizeH="0" baseline="0" dirty="0">
                <a:ln>
                  <a:noFill/>
                </a:ln>
                <a:solidFill>
                  <a:srgbClr val="333333"/>
                </a:solidFill>
                <a:effectLst/>
                <a:latin typeface="Lucida Console" panose="020B0609040504020204" pitchFamily="49" charset="0"/>
              </a:rPr>
              <a:t>() </a:t>
            </a:r>
            <a:r>
              <a:rPr kumimoji="0" lang="en-US" altLang="en-US" sz="2400" b="0" i="0" u="none" strike="noStrike" cap="none" normalizeH="0" baseline="0" dirty="0">
                <a:ln>
                  <a:noFill/>
                </a:ln>
                <a:solidFill>
                  <a:srgbClr val="333333"/>
                </a:solidFill>
                <a:effectLst/>
                <a:latin typeface="+mn-lt"/>
              </a:rPr>
              <a:t>to control the </a:t>
            </a:r>
            <a:r>
              <a:rPr kumimoji="0" lang="en-US" altLang="en-US" sz="2400" b="0" i="0" u="none" strike="noStrike" cap="none" normalizeH="0" baseline="0" dirty="0" err="1">
                <a:ln>
                  <a:noFill/>
                </a:ln>
                <a:solidFill>
                  <a:srgbClr val="333333"/>
                </a:solidFill>
                <a:effectLst/>
                <a:latin typeface="+mn-lt"/>
              </a:rPr>
              <a:t>colour</a:t>
            </a:r>
            <a:r>
              <a:rPr kumimoji="0" lang="en-US" altLang="en-US" sz="2400" b="0" i="0" u="none" strike="noStrike" cap="none" normalizeH="0" baseline="0" dirty="0">
                <a:ln>
                  <a:noFill/>
                </a:ln>
                <a:solidFill>
                  <a:srgbClr val="333333"/>
                </a:solidFill>
                <a:effectLst/>
                <a:latin typeface="+mn-lt"/>
              </a:rPr>
              <a:t> (</a:t>
            </a:r>
            <a:r>
              <a:rPr kumimoji="0" lang="en-US" altLang="en-US" sz="2200" b="0" i="0" u="none" strike="noStrike" cap="none" normalizeH="0" baseline="0" dirty="0">
                <a:ln>
                  <a:noFill/>
                </a:ln>
                <a:solidFill>
                  <a:srgbClr val="333333"/>
                </a:solidFill>
                <a:effectLst/>
                <a:latin typeface="Lucida Console" panose="020B0609040504020204" pitchFamily="49" charset="0"/>
              </a:rPr>
              <a:t>fill</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stroke</a:t>
            </a:r>
            <a:r>
              <a:rPr kumimoji="0" lang="en-US" altLang="en-US" sz="2400" b="0" i="0" u="none" strike="noStrike" cap="none" normalizeH="0" baseline="0" dirty="0">
                <a:ln>
                  <a:noFill/>
                </a:ln>
                <a:solidFill>
                  <a:srgbClr val="333333"/>
                </a:solidFill>
                <a:effectLst/>
                <a:latin typeface="+mn-lt"/>
              </a:rPr>
              <a:t>), or restrict brushing to a single dimension with </a:t>
            </a:r>
            <a:r>
              <a:rPr kumimoji="0" lang="en-US" altLang="en-US" sz="2200" b="0" i="0" u="none" strike="noStrike" cap="none" normalizeH="0" baseline="0" dirty="0">
                <a:ln>
                  <a:noFill/>
                </a:ln>
                <a:solidFill>
                  <a:srgbClr val="333333"/>
                </a:solidFill>
                <a:effectLst/>
                <a:latin typeface="Lucida Console" panose="020B0609040504020204" pitchFamily="49" charset="0"/>
              </a:rPr>
              <a:t>direction = "x" </a:t>
            </a:r>
            <a:r>
              <a:rPr kumimoji="0" lang="en-US" altLang="en-US" sz="2400" b="0" i="0" u="none" strike="noStrike" cap="none" normalizeH="0" baseline="0" dirty="0">
                <a:ln>
                  <a:noFill/>
                </a:ln>
                <a:solidFill>
                  <a:srgbClr val="333333"/>
                </a:solidFill>
                <a:effectLst/>
                <a:latin typeface="+mn-lt"/>
              </a:rPr>
              <a:t>or </a:t>
            </a:r>
            <a:r>
              <a:rPr kumimoji="0" lang="en-US" altLang="en-US" sz="2200" b="0" i="0" u="none" strike="noStrike" cap="none" normalizeH="0" baseline="0" dirty="0">
                <a:ln>
                  <a:noFill/>
                </a:ln>
                <a:solidFill>
                  <a:srgbClr val="333333"/>
                </a:solidFill>
                <a:effectLst/>
                <a:latin typeface="Lucida Console" panose="020B0609040504020204" pitchFamily="49" charset="0"/>
              </a:rPr>
              <a:t>"y"</a:t>
            </a:r>
            <a:r>
              <a:rPr kumimoji="0" lang="en-US" altLang="en-US" sz="2400" b="0" i="0" u="none" strike="noStrike" cap="none" normalizeH="0" baseline="0" dirty="0">
                <a:ln>
                  <a:noFill/>
                </a:ln>
                <a:solidFill>
                  <a:srgbClr val="333333"/>
                </a:solidFill>
                <a:effectLst/>
                <a:latin typeface="+mn-lt"/>
              </a:rPr>
              <a:t> (useful, e.g., for brushing time series).</a:t>
            </a:r>
            <a:r>
              <a:rPr kumimoji="0" lang="en-US" altLang="en-US" sz="2400" b="0" i="0" u="none" strike="noStrike" cap="none" normalizeH="0" baseline="0" dirty="0">
                <a:ln>
                  <a:noFill/>
                </a:ln>
                <a:solidFill>
                  <a:schemeClr val="tx1"/>
                </a:solidFill>
                <a:effectLst/>
                <a:latin typeface="+mn-lt"/>
              </a:rPr>
              <a:t> </a:t>
            </a:r>
          </a:p>
        </p:txBody>
      </p:sp>
      <p:pic>
        <p:nvPicPr>
          <p:cNvPr id="4" name="Picture 3">
            <a:extLst>
              <a:ext uri="{FF2B5EF4-FFF2-40B4-BE49-F238E27FC236}">
                <a16:creationId xmlns:a16="http://schemas.microsoft.com/office/drawing/2014/main" id="{F45D8FF7-7406-4143-82AE-5F28452B62DF}"/>
              </a:ext>
            </a:extLst>
          </p:cNvPr>
          <p:cNvPicPr>
            <a:picLocks noChangeAspect="1"/>
          </p:cNvPicPr>
          <p:nvPr/>
        </p:nvPicPr>
        <p:blipFill rotWithShape="1">
          <a:blip r:embed="rId3"/>
          <a:srcRect t="3333" b="25278"/>
          <a:stretch/>
        </p:blipFill>
        <p:spPr>
          <a:xfrm>
            <a:off x="0" y="159955"/>
            <a:ext cx="12192000" cy="4895850"/>
          </a:xfrm>
          <a:prstGeom prst="rect">
            <a:avLst/>
          </a:prstGeom>
        </p:spPr>
      </p:pic>
    </p:spTree>
    <p:extLst>
      <p:ext uri="{BB962C8B-B14F-4D97-AF65-F5344CB8AC3E}">
        <p14:creationId xmlns:p14="http://schemas.microsoft.com/office/powerpoint/2010/main" val="3687512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28CD56-E277-4315-AC07-7CE692B4C946}"/>
              </a:ext>
            </a:extLst>
          </p:cNvPr>
          <p:cNvPicPr>
            <a:picLocks noChangeAspect="1"/>
          </p:cNvPicPr>
          <p:nvPr/>
        </p:nvPicPr>
        <p:blipFill rotWithShape="1">
          <a:blip r:embed="rId3"/>
          <a:srcRect l="-1" t="3238" r="-1" b="18889"/>
          <a:stretch/>
        </p:blipFill>
        <p:spPr>
          <a:xfrm>
            <a:off x="0" y="588580"/>
            <a:ext cx="12192000" cy="5340532"/>
          </a:xfrm>
          <a:prstGeom prst="rect">
            <a:avLst/>
          </a:prstGeom>
        </p:spPr>
      </p:pic>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en-US" sz="2000" b="1" dirty="0">
                <a:latin typeface="Lucida Console" panose="020B0609040504020204" pitchFamily="49" charset="0"/>
              </a:rPr>
              <a:t>4</a:t>
            </a:r>
            <a:r>
              <a:rPr lang="az-Latn-AZ" sz="2000" b="1" dirty="0">
                <a:latin typeface="Lucida Console" panose="020B0609040504020204" pitchFamily="49" charset="0"/>
              </a:rPr>
              <a:t>.</a:t>
            </a:r>
            <a:r>
              <a:rPr lang="en-US" sz="2000" b="1" dirty="0">
                <a:latin typeface="Lucida Console" panose="020B0609040504020204" pitchFamily="49" charset="0"/>
              </a:rPr>
              <a:t>2</a:t>
            </a:r>
            <a:r>
              <a:rPr lang="az-Latn-AZ" sz="2000" b="1" dirty="0">
                <a:latin typeface="Lucida Console" panose="020B0609040504020204" pitchFamily="49" charset="0"/>
              </a:rPr>
              <a:t>)</a:t>
            </a:r>
            <a:r>
              <a:rPr lang="en-US" sz="1200" dirty="0"/>
              <a:t> </a:t>
            </a:r>
            <a:r>
              <a:rPr lang="en-US" sz="2000" b="1" dirty="0">
                <a:latin typeface="Lucida Console" panose="020B0609040504020204" pitchFamily="49" charset="0"/>
              </a:rPr>
              <a:t>Dynamic height and width</a:t>
            </a:r>
          </a:p>
        </p:txBody>
      </p:sp>
      <p:sp>
        <p:nvSpPr>
          <p:cNvPr id="5" name="Content Placeholder 2">
            <a:extLst>
              <a:ext uri="{FF2B5EF4-FFF2-40B4-BE49-F238E27FC236}">
                <a16:creationId xmlns:a16="http://schemas.microsoft.com/office/drawing/2014/main" id="{5147B7BA-1177-4399-AE4F-CAC4094B93D7}"/>
              </a:ext>
            </a:extLst>
          </p:cNvPr>
          <p:cNvSpPr>
            <a:spLocks noGrp="1"/>
          </p:cNvSpPr>
          <p:nvPr>
            <p:ph idx="1"/>
          </p:nvPr>
        </p:nvSpPr>
        <p:spPr>
          <a:xfrm>
            <a:off x="3470786" y="3314700"/>
            <a:ext cx="8721211" cy="352504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 rest of this chapter is less exciting than interactive graphics, but contains material that’s important to cover somewhere.</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First, you can make plot size reactive, so it resizes in response to user actions. To do this, supply zero-argument functions to the </a:t>
            </a:r>
            <a:r>
              <a:rPr kumimoji="0" lang="en-US" altLang="en-US" sz="2200" b="0" i="0" u="none" strike="noStrike" cap="none" normalizeH="0" baseline="0" dirty="0">
                <a:ln>
                  <a:noFill/>
                </a:ln>
                <a:solidFill>
                  <a:srgbClr val="333333"/>
                </a:solidFill>
                <a:effectLst/>
                <a:latin typeface="Lucida Console" panose="020B0609040504020204" pitchFamily="49" charset="0"/>
              </a:rPr>
              <a:t>width</a:t>
            </a:r>
            <a:r>
              <a:rPr kumimoji="0" lang="en-US" altLang="en-US" sz="2400" b="0" i="0" u="none" strike="noStrike" cap="none" normalizeH="0" baseline="0" dirty="0">
                <a:ln>
                  <a:noFill/>
                </a:ln>
                <a:solidFill>
                  <a:srgbClr val="333333"/>
                </a:solidFill>
                <a:effectLst/>
                <a:latin typeface="+mn-lt"/>
              </a:rPr>
              <a:t> and </a:t>
            </a:r>
            <a:r>
              <a:rPr kumimoji="0" lang="en-US" altLang="en-US" sz="2200" b="0" i="0" u="none" strike="noStrike" cap="none" normalizeH="0" baseline="0" dirty="0">
                <a:ln>
                  <a:noFill/>
                </a:ln>
                <a:solidFill>
                  <a:srgbClr val="333333"/>
                </a:solidFill>
                <a:effectLst/>
                <a:latin typeface="Lucida Console" panose="020B0609040504020204" pitchFamily="49" charset="0"/>
              </a:rPr>
              <a:t>height</a:t>
            </a:r>
            <a:r>
              <a:rPr kumimoji="0" lang="en-US" altLang="en-US" sz="2400" b="0" i="0" u="none" strike="noStrike" cap="none" normalizeH="0" baseline="0" dirty="0">
                <a:ln>
                  <a:noFill/>
                </a:ln>
                <a:solidFill>
                  <a:srgbClr val="333333"/>
                </a:solidFill>
                <a:effectLst/>
                <a:latin typeface="+mn-lt"/>
              </a:rPr>
              <a:t> arguments. These functions should have no argument and return the desired size in pixels. They are evaluated in a reactive environment so that you can make the size of your plot dynamic.</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 following app illustrates the basic idea. It provides two sliders that directly control the size of the plot.</a:t>
            </a: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95118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az-Latn-AZ" sz="2000" b="1" dirty="0">
                <a:latin typeface="Lucida Console" panose="020B0609040504020204" pitchFamily="49" charset="0"/>
              </a:rPr>
              <a:t>1.2)</a:t>
            </a:r>
            <a:r>
              <a:rPr lang="en-US" sz="2000" b="1" dirty="0">
                <a:latin typeface="Lucida Console" panose="020B0609040504020204" pitchFamily="49" charset="0"/>
              </a:rPr>
              <a:t>Adding UI controls</a:t>
            </a:r>
          </a:p>
        </p:txBody>
      </p:sp>
      <p:pic>
        <p:nvPicPr>
          <p:cNvPr id="7" name="Content Placeholder 6">
            <a:extLst>
              <a:ext uri="{FF2B5EF4-FFF2-40B4-BE49-F238E27FC236}">
                <a16:creationId xmlns:a16="http://schemas.microsoft.com/office/drawing/2014/main" id="{B08671AB-AC9A-40A0-8EB8-5C81086D8EF1}"/>
              </a:ext>
            </a:extLst>
          </p:cNvPr>
          <p:cNvPicPr>
            <a:picLocks noGrp="1" noChangeAspect="1"/>
          </p:cNvPicPr>
          <p:nvPr>
            <p:ph idx="1"/>
          </p:nvPr>
        </p:nvPicPr>
        <p:blipFill rotWithShape="1">
          <a:blip r:embed="rId3"/>
          <a:srcRect t="2868" b="5242"/>
          <a:stretch/>
        </p:blipFill>
        <p:spPr>
          <a:xfrm>
            <a:off x="13912" y="537930"/>
            <a:ext cx="12191998" cy="6301814"/>
          </a:xfrm>
        </p:spPr>
      </p:pic>
    </p:spTree>
    <p:extLst>
      <p:ext uri="{BB962C8B-B14F-4D97-AF65-F5344CB8AC3E}">
        <p14:creationId xmlns:p14="http://schemas.microsoft.com/office/powerpoint/2010/main" val="419785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1A8C5-84AF-499B-B36C-B72AAFA4D8A3}"/>
              </a:ext>
            </a:extLst>
          </p:cNvPr>
          <p:cNvSpPr>
            <a:spLocks noGrp="1"/>
          </p:cNvSpPr>
          <p:nvPr>
            <p:ph idx="1"/>
          </p:nvPr>
        </p:nvSpPr>
        <p:spPr>
          <a:xfrm>
            <a:off x="152400" y="304800"/>
            <a:ext cx="11887200" cy="3636579"/>
          </a:xfrm>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400" dirty="0" err="1">
                <a:latin typeface="Lucida Console" panose="020B0609040504020204" pitchFamily="49" charset="0"/>
              </a:rPr>
              <a:t>fluidPage</a:t>
            </a:r>
            <a:r>
              <a:rPr lang="en-US" altLang="en-US" sz="2400" dirty="0">
                <a:latin typeface="Lucida Console" panose="020B0609040504020204" pitchFamily="49" charset="0"/>
              </a:rPr>
              <a:t>()</a:t>
            </a:r>
            <a:r>
              <a:rPr lang="en-US" altLang="en-US" sz="2600" dirty="0">
                <a:latin typeface="Lucida Console" panose="020B0609040504020204" pitchFamily="49" charset="0"/>
              </a:rPr>
              <a:t> </a:t>
            </a:r>
            <a:r>
              <a:rPr lang="en-US" altLang="en-US" sz="2600" dirty="0"/>
              <a:t>is a layout function that sets up the basic visual structure of the page.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400" dirty="0" err="1">
                <a:latin typeface="Lucida Console" panose="020B0609040504020204" pitchFamily="49" charset="0"/>
              </a:rPr>
              <a:t>selectInput</a:t>
            </a:r>
            <a:r>
              <a:rPr lang="en-US" altLang="en-US" sz="2400" dirty="0">
                <a:latin typeface="Lucida Console" panose="020B0609040504020204" pitchFamily="49" charset="0"/>
              </a:rPr>
              <a:t>() </a:t>
            </a:r>
            <a:r>
              <a:rPr lang="en-US" altLang="en-US" sz="2600" dirty="0"/>
              <a:t>is an input control that lets the user interact with the app by providing a value. In this case, it’s a select box with the label “Dataset” and lets you choose one of the built-in datasets that come with R.</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2400" dirty="0" err="1">
                <a:latin typeface="Lucida Console" panose="020B0609040504020204" pitchFamily="49" charset="0"/>
              </a:rPr>
              <a:t>verbatimTextOutput</a:t>
            </a:r>
            <a:r>
              <a:rPr lang="en-US" altLang="en-US" sz="2400" dirty="0">
                <a:latin typeface="Lucida Console" panose="020B0609040504020204" pitchFamily="49" charset="0"/>
              </a:rPr>
              <a:t>() </a:t>
            </a:r>
            <a:r>
              <a:rPr lang="en-US" altLang="en-US" sz="2600" dirty="0"/>
              <a:t>and </a:t>
            </a:r>
            <a:r>
              <a:rPr lang="en-US" altLang="en-US" sz="2400" dirty="0" err="1">
                <a:latin typeface="Lucida Console" panose="020B0609040504020204" pitchFamily="49" charset="0"/>
              </a:rPr>
              <a:t>tableOutput</a:t>
            </a:r>
            <a:r>
              <a:rPr lang="en-US" altLang="en-US" sz="2400" dirty="0">
                <a:latin typeface="Lucida Console" panose="020B0609040504020204" pitchFamily="49" charset="0"/>
              </a:rPr>
              <a:t>() </a:t>
            </a:r>
            <a:r>
              <a:rPr lang="en-US" altLang="en-US" sz="2600" dirty="0"/>
              <a:t>are output controls that tell Shiny where to put rendered output (we’ll get into the how in a moment). </a:t>
            </a:r>
            <a:r>
              <a:rPr lang="en-US" altLang="en-US" sz="2400" dirty="0" err="1">
                <a:latin typeface="Lucida Console" panose="020B0609040504020204" pitchFamily="49" charset="0"/>
              </a:rPr>
              <a:t>verbatimTextOutput</a:t>
            </a:r>
            <a:r>
              <a:rPr lang="en-US" altLang="en-US" sz="2400" dirty="0">
                <a:latin typeface="Lucida Console" panose="020B0609040504020204" pitchFamily="49" charset="0"/>
              </a:rPr>
              <a:t>()</a:t>
            </a:r>
            <a:r>
              <a:rPr lang="en-US" altLang="en-US" sz="2400" i="1" dirty="0">
                <a:latin typeface="Lucida Console" panose="020B0609040504020204" pitchFamily="49" charset="0"/>
              </a:rPr>
              <a:t> </a:t>
            </a:r>
            <a:r>
              <a:rPr lang="en-US" altLang="en-US" sz="2600" dirty="0"/>
              <a:t>displays code and </a:t>
            </a:r>
            <a:r>
              <a:rPr lang="en-US" altLang="en-US" sz="2400" dirty="0" err="1">
                <a:latin typeface="Lucida Console" panose="020B0609040504020204" pitchFamily="49" charset="0"/>
              </a:rPr>
              <a:t>tableOutput</a:t>
            </a:r>
            <a:r>
              <a:rPr lang="en-US" altLang="en-US" sz="2600" dirty="0"/>
              <a:t> displays tables.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Content Placeholder 2">
            <a:extLst>
              <a:ext uri="{FF2B5EF4-FFF2-40B4-BE49-F238E27FC236}">
                <a16:creationId xmlns:a16="http://schemas.microsoft.com/office/drawing/2014/main" id="{3ABB70D5-3BD7-4B55-B283-B91321EE4D9A}"/>
              </a:ext>
            </a:extLst>
          </p:cNvPr>
          <p:cNvSpPr txBox="1">
            <a:spLocks/>
          </p:cNvSpPr>
          <p:nvPr/>
        </p:nvSpPr>
        <p:spPr>
          <a:xfrm>
            <a:off x="152400" y="4719145"/>
            <a:ext cx="11887200" cy="1834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sz="2600" dirty="0"/>
              <a:t>Next, we’ll bring the outputs to life by defining them in the server function. </a:t>
            </a:r>
          </a:p>
          <a:p>
            <a:pPr marL="0" indent="0" eaLnBrk="0" fontAlgn="base" hangingPunct="0">
              <a:lnSpc>
                <a:spcPct val="100000"/>
              </a:lnSpc>
              <a:spcBef>
                <a:spcPct val="0"/>
              </a:spcBef>
              <a:spcAft>
                <a:spcPct val="0"/>
              </a:spcAft>
              <a:buNone/>
            </a:pPr>
            <a:r>
              <a:rPr lang="en-US" altLang="en-US" sz="2600" dirty="0"/>
              <a:t>In this simple case, we’re going to tell Shiny how to fill in the </a:t>
            </a:r>
            <a:r>
              <a:rPr lang="en-US" altLang="en-US" sz="2600" i="1" dirty="0"/>
              <a:t>summary </a:t>
            </a:r>
            <a:r>
              <a:rPr lang="en-US" altLang="en-US" sz="2600" dirty="0"/>
              <a:t>and </a:t>
            </a:r>
            <a:r>
              <a:rPr lang="en-US" altLang="en-US" sz="2600" i="1" dirty="0"/>
              <a:t>table </a:t>
            </a:r>
            <a:r>
              <a:rPr lang="en-US" altLang="en-US" sz="2600" dirty="0"/>
              <a:t>outputs—we’re providing the “recipes” for those outputs. </a:t>
            </a:r>
          </a:p>
          <a:p>
            <a:pPr marL="0" indent="0" eaLnBrk="0" fontAlgn="base" hangingPunct="0">
              <a:lnSpc>
                <a:spcPct val="100000"/>
              </a:lnSpc>
              <a:spcBef>
                <a:spcPct val="0"/>
              </a:spcBef>
              <a:spcAft>
                <a:spcPct val="0"/>
              </a:spcAft>
              <a:buFontTx/>
              <a:buNone/>
            </a:pPr>
            <a:endParaRPr lang="en-US" dirty="0"/>
          </a:p>
        </p:txBody>
      </p:sp>
    </p:spTree>
    <p:extLst>
      <p:ext uri="{BB962C8B-B14F-4D97-AF65-F5344CB8AC3E}">
        <p14:creationId xmlns:p14="http://schemas.microsoft.com/office/powerpoint/2010/main" val="3082770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275A-DFDC-4ADE-A5D2-37260342A807}"/>
              </a:ext>
            </a:extLst>
          </p:cNvPr>
          <p:cNvSpPr>
            <a:spLocks noGrp="1"/>
          </p:cNvSpPr>
          <p:nvPr>
            <p:ph type="title"/>
          </p:nvPr>
        </p:nvSpPr>
        <p:spPr>
          <a:xfrm>
            <a:off x="-1" y="18256"/>
            <a:ext cx="12191999" cy="570324"/>
          </a:xfrm>
        </p:spPr>
        <p:txBody>
          <a:bodyPr>
            <a:normAutofit/>
          </a:bodyPr>
          <a:lstStyle/>
          <a:p>
            <a:pPr algn="ctr"/>
            <a:r>
              <a:rPr lang="az-Latn-AZ" sz="2000" b="1" dirty="0">
                <a:latin typeface="Lucida Console" panose="020B0609040504020204" pitchFamily="49" charset="0"/>
              </a:rPr>
              <a:t>1.3)</a:t>
            </a:r>
            <a:r>
              <a:rPr lang="en-US" sz="2000" b="1" dirty="0">
                <a:latin typeface="Lucida Console" panose="020B0609040504020204" pitchFamily="49" charset="0"/>
              </a:rPr>
              <a:t>Adding behavior</a:t>
            </a:r>
          </a:p>
        </p:txBody>
      </p:sp>
      <p:pic>
        <p:nvPicPr>
          <p:cNvPr id="6" name="Content Placeholder 5">
            <a:extLst>
              <a:ext uri="{FF2B5EF4-FFF2-40B4-BE49-F238E27FC236}">
                <a16:creationId xmlns:a16="http://schemas.microsoft.com/office/drawing/2014/main" id="{B658837C-66F6-46D0-A2CC-59C35312B789}"/>
              </a:ext>
            </a:extLst>
          </p:cNvPr>
          <p:cNvPicPr>
            <a:picLocks noGrp="1" noChangeAspect="1"/>
          </p:cNvPicPr>
          <p:nvPr>
            <p:ph idx="1"/>
          </p:nvPr>
        </p:nvPicPr>
        <p:blipFill rotWithShape="1">
          <a:blip r:embed="rId3"/>
          <a:srcRect t="3532" b="38770"/>
          <a:stretch/>
        </p:blipFill>
        <p:spPr>
          <a:xfrm>
            <a:off x="0" y="533779"/>
            <a:ext cx="12191997" cy="3956941"/>
          </a:xfrm>
        </p:spPr>
      </p:pic>
      <p:sp>
        <p:nvSpPr>
          <p:cNvPr id="4" name="Content Placeholder 2">
            <a:extLst>
              <a:ext uri="{FF2B5EF4-FFF2-40B4-BE49-F238E27FC236}">
                <a16:creationId xmlns:a16="http://schemas.microsoft.com/office/drawing/2014/main" id="{23D6FC7F-88C7-40D1-88B4-9859938AB1A3}"/>
              </a:ext>
            </a:extLst>
          </p:cNvPr>
          <p:cNvSpPr txBox="1">
            <a:spLocks/>
          </p:cNvSpPr>
          <p:nvPr/>
        </p:nvSpPr>
        <p:spPr>
          <a:xfrm>
            <a:off x="157653" y="4711437"/>
            <a:ext cx="11876690" cy="1862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2400" dirty="0"/>
              <a:t>Notice that I haven’t written any code that checks for changes to </a:t>
            </a:r>
            <a:r>
              <a:rPr lang="en-US" altLang="en-US" sz="2200" dirty="0" err="1">
                <a:latin typeface="Lucida Console" panose="020B0609040504020204" pitchFamily="49" charset="0"/>
              </a:rPr>
              <a:t>input$dataset</a:t>
            </a:r>
            <a:r>
              <a:rPr lang="en-US" altLang="en-US" sz="2200" dirty="0">
                <a:latin typeface="Lucida Console" panose="020B0609040504020204" pitchFamily="49" charset="0"/>
              </a:rPr>
              <a:t> </a:t>
            </a:r>
            <a:r>
              <a:rPr lang="en-US" altLang="en-US" sz="2400" dirty="0"/>
              <a:t>and explicitly updates the two outputs. That’s because outputs are reactive: they automatically recalculate when their inputs change. Because both of the rendering code blocks I wrote used </a:t>
            </a:r>
            <a:r>
              <a:rPr lang="en-US" altLang="en-US" sz="2200" dirty="0" err="1">
                <a:latin typeface="Lucida Console" panose="020B0609040504020204" pitchFamily="49" charset="0"/>
              </a:rPr>
              <a:t>input$dataset</a:t>
            </a:r>
            <a:r>
              <a:rPr lang="en-US" altLang="en-US" sz="2400" dirty="0"/>
              <a:t>, whenever the value of</a:t>
            </a:r>
            <a:r>
              <a:rPr lang="en-US" altLang="en-US" sz="2400" i="1" dirty="0"/>
              <a:t> </a:t>
            </a:r>
            <a:r>
              <a:rPr lang="en-US" altLang="en-US" sz="2200" dirty="0" err="1">
                <a:latin typeface="Lucida Console" panose="020B0609040504020204" pitchFamily="49" charset="0"/>
              </a:rPr>
              <a:t>input$dataset</a:t>
            </a:r>
            <a:r>
              <a:rPr lang="en-US" altLang="en-US" sz="2200" dirty="0">
                <a:latin typeface="Lucida Console" panose="020B0609040504020204" pitchFamily="49" charset="0"/>
              </a:rPr>
              <a:t> </a:t>
            </a:r>
            <a:r>
              <a:rPr lang="en-US" altLang="en-US" sz="2400" dirty="0"/>
              <a:t>changes (i.e. the user changes their selection in the UI), both outputs will recalculate and update in the browser. </a:t>
            </a:r>
          </a:p>
          <a:p>
            <a:endParaRPr lang="en-US" sz="2400" dirty="0"/>
          </a:p>
        </p:txBody>
      </p:sp>
    </p:spTree>
    <p:extLst>
      <p:ext uri="{BB962C8B-B14F-4D97-AF65-F5344CB8AC3E}">
        <p14:creationId xmlns:p14="http://schemas.microsoft.com/office/powerpoint/2010/main" val="169047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98A2-70AF-48BF-A3DE-AB9F27892712}"/>
              </a:ext>
            </a:extLst>
          </p:cNvPr>
          <p:cNvSpPr>
            <a:spLocks noGrp="1"/>
          </p:cNvSpPr>
          <p:nvPr>
            <p:ph type="title"/>
          </p:nvPr>
        </p:nvSpPr>
        <p:spPr>
          <a:xfrm>
            <a:off x="838200" y="18255"/>
            <a:ext cx="10515600" cy="1325563"/>
          </a:xfrm>
        </p:spPr>
        <p:txBody>
          <a:bodyPr>
            <a:normAutofit/>
          </a:bodyPr>
          <a:lstStyle/>
          <a:p>
            <a:r>
              <a:rPr lang="en-US" sz="3600" b="1" i="0" dirty="0">
                <a:solidFill>
                  <a:srgbClr val="333333"/>
                </a:solidFill>
                <a:effectLst/>
                <a:latin typeface="Helvetica Neue"/>
              </a:rPr>
              <a:t>2</a:t>
            </a:r>
            <a:r>
              <a:rPr lang="az-Latn-AZ" sz="3600" b="1" i="0" dirty="0">
                <a:solidFill>
                  <a:srgbClr val="333333"/>
                </a:solidFill>
                <a:effectLst/>
                <a:latin typeface="Helvetica Neue"/>
              </a:rPr>
              <a:t>)</a:t>
            </a:r>
            <a:r>
              <a:rPr lang="en-US" sz="3600" b="1" i="0" dirty="0">
                <a:solidFill>
                  <a:srgbClr val="333333"/>
                </a:solidFill>
                <a:effectLst/>
                <a:latin typeface="Helvetica Neue"/>
              </a:rPr>
              <a:t>Basic UI</a:t>
            </a:r>
            <a:endParaRPr lang="en-US" sz="3600" dirty="0"/>
          </a:p>
        </p:txBody>
      </p:sp>
      <p:sp>
        <p:nvSpPr>
          <p:cNvPr id="3" name="Content Placeholder 2">
            <a:extLst>
              <a:ext uri="{FF2B5EF4-FFF2-40B4-BE49-F238E27FC236}">
                <a16:creationId xmlns:a16="http://schemas.microsoft.com/office/drawing/2014/main" id="{50C19A7A-AD4A-4FD3-866E-E73245686437}"/>
              </a:ext>
            </a:extLst>
          </p:cNvPr>
          <p:cNvSpPr>
            <a:spLocks noGrp="1"/>
          </p:cNvSpPr>
          <p:nvPr>
            <p:ph idx="1"/>
          </p:nvPr>
        </p:nvSpPr>
        <p:spPr>
          <a:xfrm>
            <a:off x="210207" y="1471448"/>
            <a:ext cx="11824137" cy="5368297"/>
          </a:xfrm>
        </p:spPr>
        <p:txBody>
          <a:bodyPr>
            <a:normAutofit lnSpcReduction="10000"/>
          </a:bodyPr>
          <a:lstStyle/>
          <a:p>
            <a:pPr marL="0" indent="0">
              <a:buNone/>
            </a:pPr>
            <a:r>
              <a:rPr lang="en-US" sz="2600" dirty="0"/>
              <a:t>As you saw in the previous chapter, Shiny encourages separation of the code that generates your user interface (the front end) from the code that drives your app’s </a:t>
            </a:r>
            <a:r>
              <a:rPr lang="en-US" sz="2600" dirty="0" err="1"/>
              <a:t>behaviour</a:t>
            </a:r>
            <a:r>
              <a:rPr lang="en-US" sz="2600" dirty="0"/>
              <a:t> (the backend). In this chapter, we’ll dive deeper into the front end and explore the HTML inputs, outputs, and layouts provided by Shiny.</a:t>
            </a:r>
            <a:endParaRPr lang="az-Latn-AZ" sz="2600" dirty="0"/>
          </a:p>
          <a:p>
            <a:pPr marL="0" indent="0">
              <a:buNone/>
            </a:pPr>
            <a:endParaRPr lang="en-US" sz="2600" dirty="0"/>
          </a:p>
          <a:p>
            <a:pPr marL="0" indent="0">
              <a:buNone/>
            </a:pPr>
            <a:r>
              <a:rPr lang="en-US" sz="2600" dirty="0"/>
              <a:t>In the next chapter, you’ll learn more about the reactivity that powers </a:t>
            </a:r>
            <a:r>
              <a:rPr lang="en-US" sz="2600" dirty="0" err="1"/>
              <a:t>Shiny’s</a:t>
            </a:r>
            <a:r>
              <a:rPr lang="en-US" sz="2600" dirty="0"/>
              <a:t> backend, allowing you to create richer responses to interaction.</a:t>
            </a:r>
            <a:endParaRPr lang="az-Latn-AZ" sz="2600" dirty="0"/>
          </a:p>
          <a:p>
            <a:pPr marL="0" indent="0">
              <a:buNone/>
            </a:pPr>
            <a:r>
              <a:rPr lang="en-US" altLang="en-US" sz="2600" dirty="0"/>
              <a:t>As we saw in the previous chapter, you use functions</a:t>
            </a:r>
            <a:r>
              <a:rPr lang="az-Latn-AZ" altLang="en-US" sz="2600" dirty="0"/>
              <a:t> </a:t>
            </a:r>
            <a:r>
              <a:rPr lang="en-US" altLang="en-US" sz="2600" dirty="0"/>
              <a:t>like </a:t>
            </a:r>
            <a:r>
              <a:rPr lang="en-US" altLang="en-US" sz="2400" dirty="0" err="1">
                <a:latin typeface="Lucida Console" panose="020B0609040504020204" pitchFamily="49" charset="0"/>
              </a:rPr>
              <a:t>sliderInput</a:t>
            </a:r>
            <a:r>
              <a:rPr lang="en-US" altLang="en-US" sz="2400" dirty="0">
                <a:latin typeface="Lucida Console" panose="020B0609040504020204" pitchFamily="49" charset="0"/>
              </a:rPr>
              <a:t>()</a:t>
            </a:r>
            <a:r>
              <a:rPr lang="en-US" altLang="en-US" sz="2600" dirty="0"/>
              <a:t>,</a:t>
            </a:r>
            <a:r>
              <a:rPr lang="az-Latn-AZ" altLang="en-US" sz="2600" dirty="0"/>
              <a:t> </a:t>
            </a:r>
            <a:r>
              <a:rPr lang="en-US" altLang="en-US" sz="2400" dirty="0" err="1">
                <a:latin typeface="Lucida Console" panose="020B0609040504020204" pitchFamily="49" charset="0"/>
              </a:rPr>
              <a:t>selectInput</a:t>
            </a:r>
            <a:r>
              <a:rPr lang="en-US" altLang="en-US" sz="2400" dirty="0">
                <a:latin typeface="Lucida Console" panose="020B0609040504020204" pitchFamily="49" charset="0"/>
              </a:rPr>
              <a:t>()</a:t>
            </a:r>
            <a:r>
              <a:rPr lang="en-US" altLang="en-US" sz="2600" dirty="0"/>
              <a:t>,</a:t>
            </a:r>
            <a:r>
              <a:rPr lang="az-Latn-AZ" altLang="en-US" sz="2600" dirty="0"/>
              <a:t> </a:t>
            </a:r>
            <a:r>
              <a:rPr lang="en-US" altLang="en-US" sz="2400" dirty="0" err="1">
                <a:latin typeface="Lucida Console" panose="020B0609040504020204" pitchFamily="49" charset="0"/>
              </a:rPr>
              <a:t>textInput</a:t>
            </a:r>
            <a:r>
              <a:rPr lang="en-US" altLang="en-US" sz="2400" dirty="0">
                <a:latin typeface="Lucida Console" panose="020B0609040504020204" pitchFamily="49" charset="0"/>
              </a:rPr>
              <a:t>()</a:t>
            </a:r>
            <a:r>
              <a:rPr lang="en-US" altLang="en-US" sz="2600" dirty="0"/>
              <a:t>,</a:t>
            </a:r>
            <a:r>
              <a:rPr lang="az-Latn-AZ" altLang="en-US" sz="2600" dirty="0"/>
              <a:t> </a:t>
            </a:r>
            <a:r>
              <a:rPr lang="en-US" altLang="en-US" sz="2600" dirty="0"/>
              <a:t>and </a:t>
            </a:r>
            <a:r>
              <a:rPr lang="en-US" altLang="en-US" sz="2400" dirty="0" err="1">
                <a:latin typeface="Lucida Console" panose="020B0609040504020204" pitchFamily="49" charset="0"/>
              </a:rPr>
              <a:t>numericInput</a:t>
            </a:r>
            <a:r>
              <a:rPr lang="en-US" altLang="en-US" sz="2400" dirty="0">
                <a:latin typeface="Lucida Console" panose="020B0609040504020204" pitchFamily="49" charset="0"/>
              </a:rPr>
              <a:t>() </a:t>
            </a:r>
            <a:r>
              <a:rPr lang="en-US" altLang="en-US" sz="2600" dirty="0"/>
              <a:t>to insert input controls into your UI specification. </a:t>
            </a:r>
            <a:r>
              <a:rPr lang="en-US" sz="2600" dirty="0"/>
              <a:t>The following sections describe the inputs built into Shiny, loosely grouped according to the type of control they create. The goal is to give you a rapid overview of your options, not to exhaustively describe all the arguments. I’ll show the most important parameters for each control below, but you’ll need to read the documentation to get the full details.</a:t>
            </a:r>
            <a:endParaRPr lang="en-US" altLang="en-US" sz="2600" dirty="0"/>
          </a:p>
          <a:p>
            <a:pPr marL="0" indent="0">
              <a:buNone/>
            </a:pPr>
            <a:endParaRPr lang="en-US" sz="2600" dirty="0"/>
          </a:p>
        </p:txBody>
      </p:sp>
    </p:spTree>
    <p:extLst>
      <p:ext uri="{BB962C8B-B14F-4D97-AF65-F5344CB8AC3E}">
        <p14:creationId xmlns:p14="http://schemas.microsoft.com/office/powerpoint/2010/main" val="2612645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TotalTime>
  <Words>5050</Words>
  <Application>Microsoft Office PowerPoint</Application>
  <PresentationFormat>Widescreen</PresentationFormat>
  <Paragraphs>253</Paragraphs>
  <Slides>54</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Arial Black</vt:lpstr>
      <vt:lpstr>Calibri</vt:lpstr>
      <vt:lpstr>Calibri Light</vt:lpstr>
      <vt:lpstr>Consolas</vt:lpstr>
      <vt:lpstr>Helvetica Neue</vt:lpstr>
      <vt:lpstr>Lucida Console</vt:lpstr>
      <vt:lpstr>Wingdings</vt:lpstr>
      <vt:lpstr>Office Theme</vt:lpstr>
      <vt:lpstr>Shiny-1</vt:lpstr>
      <vt:lpstr>What is Shiny?</vt:lpstr>
      <vt:lpstr>PowerPoint Presentation</vt:lpstr>
      <vt:lpstr>1)Your first Shiny app</vt:lpstr>
      <vt:lpstr>1.1)Create app directory and file</vt:lpstr>
      <vt:lpstr>1.2)Adding UI controls</vt:lpstr>
      <vt:lpstr>PowerPoint Presentation</vt:lpstr>
      <vt:lpstr>1.3)Adding behavior</vt:lpstr>
      <vt:lpstr>2)Basic UI</vt:lpstr>
      <vt:lpstr>2.1)Inputs (1.Free text)</vt:lpstr>
      <vt:lpstr>2.1) Inputs (2.Numeric inputs)</vt:lpstr>
      <vt:lpstr>2.1) Inputs (3.Dates)</vt:lpstr>
      <vt:lpstr>2.1) Inputs (4.Limited choices)</vt:lpstr>
      <vt:lpstr>PowerPoint Presentation</vt:lpstr>
      <vt:lpstr>PowerPoint Presentation</vt:lpstr>
      <vt:lpstr>2.1) Inputs (5.File uploads)</vt:lpstr>
      <vt:lpstr>2.2) Outputs</vt:lpstr>
      <vt:lpstr>2.2) Outputs (2.Tables)</vt:lpstr>
      <vt:lpstr>PowerPoint Presentation</vt:lpstr>
      <vt:lpstr>2.2) Outputs (3.Plots)</vt:lpstr>
      <vt:lpstr>2.3) Outputs (1.Page with sidebar)</vt:lpstr>
      <vt:lpstr>PowerPoint Presentation</vt:lpstr>
      <vt:lpstr>2.3) Outputs (2.Multi-row)</vt:lpstr>
      <vt:lpstr>2.3) Outputs (3.Themes)</vt:lpstr>
      <vt:lpstr>3)Basic reactivity</vt:lpstr>
      <vt:lpstr>3.1) The server function (1.Input) </vt:lpstr>
      <vt:lpstr>PowerPoint Presentation</vt:lpstr>
      <vt:lpstr>3.1) The server function (2.Output) </vt:lpstr>
      <vt:lpstr>PowerPoint Presentation</vt:lpstr>
      <vt:lpstr>3.2) Reactive programming</vt:lpstr>
      <vt:lpstr>3.3) Reactive expressions</vt:lpstr>
      <vt:lpstr>PowerPoint Presentation</vt:lpstr>
      <vt:lpstr>3.3) Reactive expressions (1.The motivation) </vt:lpstr>
      <vt:lpstr>3.3) Reactive expressions (2.The app) </vt:lpstr>
      <vt:lpstr>PowerPoint Presentation</vt:lpstr>
      <vt:lpstr>3.3) Reactive expressions (3.The reactive graph) </vt:lpstr>
      <vt:lpstr>PowerPoint Presentation</vt:lpstr>
      <vt:lpstr>PowerPoint Presentation</vt:lpstr>
      <vt:lpstr>3.3) Reactive expressions (4.Simplifying the graph) </vt:lpstr>
      <vt:lpstr>PowerPoint Presentation</vt:lpstr>
      <vt:lpstr>3.4) Controlling timing of evaluation </vt:lpstr>
      <vt:lpstr>3.4) Controlling timing of evaluation (1.Timed invalidation) </vt:lpstr>
      <vt:lpstr>3.4) Controlling timing of evaluation (2.On click) </vt:lpstr>
      <vt:lpstr>PowerPoint Presentation</vt:lpstr>
      <vt:lpstr>PowerPoint Presentation</vt:lpstr>
      <vt:lpstr>4)Graphics</vt:lpstr>
      <vt:lpstr>4.1) Ineractivity</vt:lpstr>
      <vt:lpstr>4.1) Ineractivity (1.Basics)</vt:lpstr>
      <vt:lpstr>4.1) Ineractivity (2. Clicking)</vt:lpstr>
      <vt:lpstr>PowerPoint Presentation</vt:lpstr>
      <vt:lpstr>PowerPoint Presentation</vt:lpstr>
      <vt:lpstr>4.1) Ineractivity (3.Brushing)</vt:lpstr>
      <vt:lpstr>PowerPoint Presentation</vt:lpstr>
      <vt:lpstr>4.2) Dynamic height and width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Shiny</dc:title>
  <dc:creator>Tarlan Jabiyev</dc:creator>
  <cp:lastModifiedBy>Tarlan Jabiyev</cp:lastModifiedBy>
  <cp:revision>214</cp:revision>
  <dcterms:created xsi:type="dcterms:W3CDTF">2020-08-07T19:24:08Z</dcterms:created>
  <dcterms:modified xsi:type="dcterms:W3CDTF">2020-08-21T14:35:25Z</dcterms:modified>
</cp:coreProperties>
</file>